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embeddedFontLst>
    <p:embeddedFont>
      <p:font typeface="Roboto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Roboto-bold.fntdata"/><Relationship Id="rId23" Type="http://schemas.openxmlformats.org/officeDocument/2006/relationships/font" Target="fonts/Robo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boldItalic.fntdata"/><Relationship Id="rId25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a29afbf567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a29afbf567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a29afbf567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a29afbf56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a29afbf567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a29afbf567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a29afbf567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a29afbf567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a2d36363fa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a2d36363fa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a2f4e5fed5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a2f4e5fed5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a2f4e5fed5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a2f4e5fed5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a2f4e5fed5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a2f4e5fed5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a2ada8b7e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a2ada8b7e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a2ada8b7e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a2ada8b7e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a2d36363fa_6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a2d36363fa_6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a2f4e5fed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a2f4e5fe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a2f4e5fed5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a2f4e5fed5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a2f4e5fed5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2a2f4e5fed5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a29afbf5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a29afbf5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a29afbf56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a29afbf56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6.jpg"/><Relationship Id="rId4" Type="http://schemas.openxmlformats.org/officeDocument/2006/relationships/image" Target="../media/image8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2.png"/><Relationship Id="rId4" Type="http://schemas.openxmlformats.org/officeDocument/2006/relationships/image" Target="../media/image21.png"/><Relationship Id="rId5" Type="http://schemas.openxmlformats.org/officeDocument/2006/relationships/image" Target="../media/image18.png"/><Relationship Id="rId6" Type="http://schemas.openxmlformats.org/officeDocument/2006/relationships/image" Target="../media/image1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4.png"/><Relationship Id="rId4" Type="http://schemas.openxmlformats.org/officeDocument/2006/relationships/image" Target="../media/image1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3.png"/><Relationship Id="rId4" Type="http://schemas.openxmlformats.org/officeDocument/2006/relationships/image" Target="../media/image27.png"/><Relationship Id="rId5" Type="http://schemas.openxmlformats.org/officeDocument/2006/relationships/image" Target="../media/image1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9.png"/><Relationship Id="rId6" Type="http://schemas.openxmlformats.org/officeDocument/2006/relationships/image" Target="../media/image7.png"/><Relationship Id="rId7" Type="http://schemas.openxmlformats.org/officeDocument/2006/relationships/image" Target="../media/image6.png"/><Relationship Id="rId8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311700" y="430025"/>
            <a:ext cx="8520600" cy="1412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White’s Adjusted Standard Errors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311700" y="22245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700"/>
              <a:t>ECON 5350</a:t>
            </a:r>
            <a:endParaRPr b="1" sz="2700"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311700" y="3247125"/>
            <a:ext cx="8520600" cy="165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400"/>
              <a:t>Caleb Hill</a:t>
            </a:r>
            <a:endParaRPr i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400"/>
              <a:t>Faria Manal Rahman</a:t>
            </a:r>
            <a:endParaRPr i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400"/>
              <a:t>Taras Safonov</a:t>
            </a:r>
            <a:endParaRPr i="1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White Test for Heteroskedasticity Output</a:t>
            </a:r>
            <a:endParaRPr sz="1800"/>
          </a:p>
        </p:txBody>
      </p:sp>
      <p:pic>
        <p:nvPicPr>
          <p:cNvPr id="156" name="Google Shape;15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4787" y="2119325"/>
            <a:ext cx="4214425" cy="128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OLS Output</a:t>
            </a:r>
            <a:endParaRPr sz="1800"/>
          </a:p>
        </p:txBody>
      </p:sp>
      <p:pic>
        <p:nvPicPr>
          <p:cNvPr id="162" name="Google Shape;16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0712" y="1990725"/>
            <a:ext cx="7322576" cy="1389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OLS with White’s Standard Errors Output</a:t>
            </a:r>
            <a:endParaRPr sz="1800"/>
          </a:p>
        </p:txBody>
      </p:sp>
      <p:pic>
        <p:nvPicPr>
          <p:cNvPr id="168" name="Google Shape;16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3575" y="2038350"/>
            <a:ext cx="7236850" cy="12968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Comparing Outputs </a:t>
            </a:r>
            <a:endParaRPr sz="1800"/>
          </a:p>
        </p:txBody>
      </p:sp>
      <p:sp>
        <p:nvSpPr>
          <p:cNvPr id="174" name="Google Shape;174;p2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OLS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>
                <a:solidFill>
                  <a:schemeClr val="dk1"/>
                </a:solidFill>
              </a:rPr>
              <a:t>OLS with White’s Standard Errors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75" name="Google Shape;17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88" y="1736600"/>
            <a:ext cx="61245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688" y="3617450"/>
            <a:ext cx="6067425" cy="116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Comparing Outputs (Should Be Identical)</a:t>
            </a:r>
            <a:endParaRPr sz="1800"/>
          </a:p>
        </p:txBody>
      </p:sp>
      <p:sp>
        <p:nvSpPr>
          <p:cNvPr id="182" name="Google Shape;182;p2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OLS </a:t>
            </a:r>
            <a:r>
              <a:rPr lang="en-GB">
                <a:solidFill>
                  <a:schemeClr val="dk1"/>
                </a:solidFill>
              </a:rPr>
              <a:t>with White’s Standard Errors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>
                <a:solidFill>
                  <a:schemeClr val="dk1"/>
                </a:solidFill>
              </a:rPr>
              <a:t>OLS with HAC function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83" name="Google Shape;18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88" y="1848425"/>
            <a:ext cx="606742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88" y="3525575"/>
            <a:ext cx="6067425" cy="116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7"/>
          <p:cNvSpPr txBox="1"/>
          <p:nvPr>
            <p:ph type="title"/>
          </p:nvPr>
        </p:nvSpPr>
        <p:spPr>
          <a:xfrm>
            <a:off x="311700" y="300100"/>
            <a:ext cx="8520600" cy="56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700"/>
              <a:t>References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190" name="Google Shape;190;p27"/>
          <p:cNvSpPr txBox="1"/>
          <p:nvPr>
            <p:ph idx="1" type="body"/>
          </p:nvPr>
        </p:nvSpPr>
        <p:spPr>
          <a:xfrm>
            <a:off x="311700" y="1228825"/>
            <a:ext cx="8520600" cy="34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Davidson &amp; MacKinnon (1993). Davidson, R., and J. MacKinnon. </a:t>
            </a:r>
            <a:r>
              <a:rPr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Estimation and Inference in Econometrics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Oxford University Press, 1993.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just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Greene (2018). W.H. Greene. </a:t>
            </a:r>
            <a:r>
              <a:rPr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Econometric Analysis,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8th ed. Pearson, 2018, pp. 298-301.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just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Gujarati &amp; Porter (2009). D.N. Gujarati, D.C., Porter. </a:t>
            </a:r>
            <a:r>
              <a:rPr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Basic Econometrics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5th ed. McGraw-Hill, 2009, chapter 11.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just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White (1980). H. White, “A Heteroscedasticity Consistent  Covariance Matrix Estimator and a Direct Test of Heteroscedasticity,” </a:t>
            </a:r>
            <a:r>
              <a:rPr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Econometrica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vol. 48, 1980, pp. 817-818.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311700" y="835575"/>
            <a:ext cx="8520600" cy="435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Arial"/>
                <a:ea typeface="Arial"/>
                <a:cs typeface="Arial"/>
                <a:sym typeface="Arial"/>
              </a:rPr>
              <a:t>For a two-variable regression model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Therefore, in the case of heteroscedasticity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but, since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</a:t>
            </a:r>
            <a:r>
              <a:rPr baseline="-25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 unobservable, it can be estimated by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aseline="-25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the squared residual for each </a:t>
            </a:r>
            <a:r>
              <a:rPr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from the original OLS regression</a:t>
            </a:r>
            <a:r>
              <a:rPr lang="en-GB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such that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White showed that (3)  is a consistent estimator of (2): with </a:t>
            </a:r>
            <a:r>
              <a:rPr b="1" i="1" lang="en-GB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indefinitely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increasing sample size, (3) converges into (2).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pic>
        <p:nvPicPr>
          <p:cNvPr id="196" name="Google Shape;19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12862" y="888127"/>
            <a:ext cx="2259614" cy="31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17425" y="913814"/>
            <a:ext cx="1911400" cy="26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42188" y="1689050"/>
            <a:ext cx="2259625" cy="57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502525" y="2866425"/>
            <a:ext cx="2199301" cy="5601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8"/>
          <p:cNvSpPr txBox="1"/>
          <p:nvPr>
            <p:ph type="title"/>
          </p:nvPr>
        </p:nvSpPr>
        <p:spPr>
          <a:xfrm>
            <a:off x="253200" y="382925"/>
            <a:ext cx="8520600" cy="56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SzPts val="990"/>
              <a:buNone/>
            </a:pPr>
            <a:r>
              <a:rPr lang="en-GB" sz="1600"/>
              <a:t>Appendix A. </a:t>
            </a:r>
            <a:r>
              <a:rPr lang="en-GB" sz="1600"/>
              <a:t>White’s heteroscedasticity-consistent covariance matrix estimators</a:t>
            </a:r>
            <a:endParaRPr sz="1600"/>
          </a:p>
        </p:txBody>
      </p:sp>
      <p:sp>
        <p:nvSpPr>
          <p:cNvPr id="201" name="Google Shape;201;p28"/>
          <p:cNvSpPr txBox="1"/>
          <p:nvPr>
            <p:ph type="title"/>
          </p:nvPr>
        </p:nvSpPr>
        <p:spPr>
          <a:xfrm>
            <a:off x="311700" y="17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9"/>
          <p:cNvSpPr txBox="1"/>
          <p:nvPr>
            <p:ph type="title"/>
          </p:nvPr>
        </p:nvSpPr>
        <p:spPr>
          <a:xfrm>
            <a:off x="311700" y="75475"/>
            <a:ext cx="8520600" cy="8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90"/>
              <a:buNone/>
            </a:pPr>
            <a:r>
              <a:rPr lang="en-GB" sz="1600"/>
              <a:t>Appendix B. </a:t>
            </a:r>
            <a:r>
              <a:rPr lang="en-GB" sz="1600"/>
              <a:t>Generalization to </a:t>
            </a:r>
            <a:r>
              <a:rPr i="1" lang="en-GB" sz="1600"/>
              <a:t>k</a:t>
            </a:r>
            <a:r>
              <a:rPr lang="en-GB" sz="1600"/>
              <a:t>-variable Regression Model</a:t>
            </a:r>
            <a:endParaRPr sz="1600"/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207" name="Google Shape;207;p29"/>
          <p:cNvSpPr txBox="1"/>
          <p:nvPr>
            <p:ph idx="1" type="body"/>
          </p:nvPr>
        </p:nvSpPr>
        <p:spPr>
          <a:xfrm>
            <a:off x="235500" y="867000"/>
            <a:ext cx="8520600" cy="435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Arial"/>
                <a:ea typeface="Arial"/>
                <a:cs typeface="Arial"/>
                <a:sym typeface="Arial"/>
              </a:rPr>
              <a:t>For a multiple linear regression model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/>
              <a:t>The variance of any partial regression coefficient </a:t>
            </a:r>
            <a:r>
              <a:rPr i="1" lang="en-GB" sz="1400"/>
              <a:t>b</a:t>
            </a:r>
            <a:r>
              <a:rPr baseline="-25000" i="1" lang="en-GB" sz="1400"/>
              <a:t>j</a:t>
            </a:r>
            <a:r>
              <a:rPr lang="en-GB" sz="1400"/>
              <a:t> is estimated as follows:</a:t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where e</a:t>
            </a:r>
            <a:r>
              <a:rPr baseline="-25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are the residuals obtained from the original regression (4), and w</a:t>
            </a:r>
            <a:r>
              <a:rPr baseline="-25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ji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are the residuals obtained from the auxiliary regression by regressing </a:t>
            </a:r>
            <a:r>
              <a:rPr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aseline="-25000"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on the remaining independent variables in (4). Equation (5) is estimated for each independent variable </a:t>
            </a:r>
            <a:r>
              <a:rPr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either case, the obtained estimates (3) and (5) can be used for inference based on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original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GB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OLS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regression results from (1) and (4), respectively.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pic>
        <p:nvPicPr>
          <p:cNvPr id="208" name="Google Shape;208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4987" y="1205950"/>
            <a:ext cx="4853626" cy="27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79163" y="2007275"/>
            <a:ext cx="2365250" cy="72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311700" y="3065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311700" y="10667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Linear Regression Model: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Six </a:t>
            </a:r>
            <a:r>
              <a:rPr b="1"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classical assumptions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of OLS estimation: </a:t>
            </a:r>
            <a:b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(i) linearity, (ii) full rank, (iii) mean-zero errors, </a:t>
            </a:r>
            <a:r>
              <a:rPr b="1" i="1"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(iv) spherical disturbances (homoscedasticity and uncorrelated error terms)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(v) non-stochastic regressors, and (vi) normality.</a:t>
            </a:r>
            <a:b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Violation of the fourth assumption: </a:t>
            </a:r>
            <a:r>
              <a:rPr b="1" lang="en-GB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heteroscedastic error terms (𝜖)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7000" y="1502900"/>
            <a:ext cx="3810000" cy="323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311700" y="779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</p:txBody>
      </p:sp>
      <p:sp>
        <p:nvSpPr>
          <p:cNvPr id="100" name="Google Shape;100;p15"/>
          <p:cNvSpPr txBox="1"/>
          <p:nvPr>
            <p:ph idx="1" type="body"/>
          </p:nvPr>
        </p:nvSpPr>
        <p:spPr>
          <a:xfrm>
            <a:off x="311700" y="533300"/>
            <a:ext cx="8520600" cy="21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b="1" i="1"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Homoscedasticity: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error terms have constant variances across observations.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b="1" i="1"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Heteroscedasticity: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error terms have different variances across observations.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6699" y="906750"/>
            <a:ext cx="3665476" cy="60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51525" y="1769575"/>
            <a:ext cx="4240498" cy="689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78500" y="2459525"/>
            <a:ext cx="6648925" cy="23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311700" y="3065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311700" y="914300"/>
            <a:ext cx="8520600" cy="363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heteroscedasticity exists, the OLS estimator (b) remains unbiased and consistent but is </a:t>
            </a:r>
            <a:r>
              <a:rPr b="1"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longer efficient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variance of b is biased.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Solution: </a:t>
            </a:r>
            <a:r>
              <a:rPr b="1" i="1"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estimating the variance of b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or var(b) using White’s Standard Errors or </a:t>
            </a:r>
            <a:r>
              <a:rPr b="1"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Heteroscedasticity-Consistent Standard Errors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or Robust Standard Errors.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Contribution: Friedhelm Eicker, Peter J. Huber, and Halbert White.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is a </a:t>
            </a:r>
            <a:r>
              <a:rPr b="1"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consistent estimator</a:t>
            </a: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for var(b): as n grows large, the estimate converges to the true standard error.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lang="en-GB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coefficients are altered.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68250" y="3710525"/>
            <a:ext cx="5264050" cy="956125"/>
          </a:xfrm>
          <a:prstGeom prst="rect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253200" y="382925"/>
            <a:ext cx="8520600" cy="56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SzPts val="990"/>
              <a:buNone/>
            </a:pPr>
            <a:r>
              <a:rPr lang="en-GB" sz="1600"/>
              <a:t>White’s heteroscedasticity-consistent covariance matrix estimators</a:t>
            </a:r>
            <a:endParaRPr sz="1600"/>
          </a:p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235500" y="790625"/>
            <a:ext cx="8708400" cy="411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Arial"/>
                <a:ea typeface="Arial"/>
                <a:cs typeface="Arial"/>
                <a:sym typeface="Arial"/>
              </a:rPr>
              <a:t>Following Greene (2018), we know that the generalized linear regression model is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Ω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OLS. But what if 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Ω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≠ 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 → Heteroscedasticity (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</a:t>
            </a:r>
            <a:r>
              <a:rPr baseline="-25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 the diagonal of σ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Ω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zeros on the sides).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Then the least squares estimator is 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variance-covariance matrix of 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 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 unknown, can we still obtain consistent estimates of the variances and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covariances of </a:t>
            </a:r>
            <a:r>
              <a:rPr b="1" lang="en-GB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OLS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estimators despite heteroscedasticity? </a:t>
            </a:r>
            <a:r>
              <a:rPr b="1" lang="en-GB" sz="1400">
                <a:solidFill>
                  <a:srgbClr val="4472C4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pic>
        <p:nvPicPr>
          <p:cNvPr id="117" name="Google Shape;11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2050" y="1062675"/>
            <a:ext cx="1557375" cy="329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66350" y="1444450"/>
            <a:ext cx="2668775" cy="25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5575" y="1979225"/>
            <a:ext cx="2313063" cy="47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723650" y="2725725"/>
            <a:ext cx="5544301" cy="909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1700" y="3697313"/>
            <a:ext cx="6590901" cy="25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65675" y="4083900"/>
            <a:ext cx="475135" cy="258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7"/>
          <p:cNvSpPr txBox="1"/>
          <p:nvPr>
            <p:ph type="title"/>
          </p:nvPr>
        </p:nvSpPr>
        <p:spPr>
          <a:xfrm>
            <a:off x="311700" y="17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idx="1" type="body"/>
          </p:nvPr>
        </p:nvSpPr>
        <p:spPr>
          <a:xfrm>
            <a:off x="311700" y="869225"/>
            <a:ext cx="8520600" cy="39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/>
              <a:t>White (1980), showed that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end </a:t>
            </a:r>
            <a:r>
              <a:rPr b="1" i="1" lang="en-GB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asymptotic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result being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 that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</a:t>
            </a:r>
            <a:r>
              <a:rPr baseline="-25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 the diagonal of σ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Ω,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being unobservable directly,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be estimated by e</a:t>
            </a:r>
            <a:r>
              <a:rPr baseline="-25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aseline="30000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the squared residual for each </a:t>
            </a:r>
            <a:r>
              <a:rPr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from the original OLS regression.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result allows us to make inferences 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based on the </a:t>
            </a:r>
            <a:r>
              <a:rPr b="1" lang="en-GB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OLS</a:t>
            </a:r>
            <a:r>
              <a:rPr b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estimator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without having to specify the actual type of heteroscedasticity (e.g. when we do not know the precise nature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 heteroscedasticity).</a:t>
            </a:r>
            <a:endParaRPr sz="1300"/>
          </a:p>
        </p:txBody>
      </p:sp>
      <p:pic>
        <p:nvPicPr>
          <p:cNvPr id="129" name="Google Shape;12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9950" y="1105075"/>
            <a:ext cx="3567751" cy="63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11425" y="2048950"/>
            <a:ext cx="4921151" cy="6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8"/>
          <p:cNvSpPr txBox="1"/>
          <p:nvPr>
            <p:ph type="title"/>
          </p:nvPr>
        </p:nvSpPr>
        <p:spPr>
          <a:xfrm>
            <a:off x="253200" y="382925"/>
            <a:ext cx="8520600" cy="56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SzPts val="990"/>
              <a:buNone/>
            </a:pPr>
            <a:r>
              <a:rPr lang="en-GB" sz="1600"/>
              <a:t>White’s heteroscedasticity-consistent covariance matrix estimators</a:t>
            </a:r>
            <a:endParaRPr sz="1600"/>
          </a:p>
        </p:txBody>
      </p:sp>
      <p:sp>
        <p:nvSpPr>
          <p:cNvPr id="132" name="Google Shape;132;p18"/>
          <p:cNvSpPr txBox="1"/>
          <p:nvPr>
            <p:ph type="title"/>
          </p:nvPr>
        </p:nvSpPr>
        <p:spPr>
          <a:xfrm>
            <a:off x="311700" y="17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311700" y="75475"/>
            <a:ext cx="8520600" cy="56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00"/>
              <a:t>White’s Adjusted Standard Errors</a:t>
            </a:r>
            <a:endParaRPr b="1" sz="1800"/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600"/>
              <a:t>Notes on White’s standard errors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235500" y="880650"/>
            <a:ext cx="8520600" cy="409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Allows to make inferences based on the OLS estimator without having to specify the actual type of heteroscedasticity.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White’s standard errors are usually larger than OLS standard errors → estimated t-values are smaller than those obtained by OLS.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Also, White’s standard errors may not be as efficient (have wider variance) than those obtained by transforming data to describe particular types of heteroscedasticity.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 a large-sample procedure – inference about true parameters is valid </a:t>
            </a:r>
            <a:r>
              <a:rPr b="1" i="1"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asymptotically</a:t>
            </a:r>
            <a:r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Therefore, may not be as useful for small samples, but a number of improvements are available (see, for example, Davidson &amp; MacKinnon (1993).</a:t>
            </a: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Heteroskedasticity Evidence Plot 1</a:t>
            </a:r>
            <a:endParaRPr sz="1800"/>
          </a:p>
        </p:txBody>
      </p:sp>
      <p:pic>
        <p:nvPicPr>
          <p:cNvPr id="144" name="Google Shape;14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33738" y="1181975"/>
            <a:ext cx="4476524" cy="335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Heteroskedasticity Evidence Plot 2</a:t>
            </a:r>
            <a:endParaRPr sz="1800"/>
          </a:p>
        </p:txBody>
      </p:sp>
      <p:pic>
        <p:nvPicPr>
          <p:cNvPr id="150" name="Google Shape;15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7338" y="1152475"/>
            <a:ext cx="4649325" cy="34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