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8" r:id="rId1"/>
  </p:sldMasterIdLst>
  <p:notesMasterIdLst>
    <p:notesMasterId r:id="rId22"/>
  </p:notesMasterIdLst>
  <p:sldIdLst>
    <p:sldId id="256" r:id="rId2"/>
    <p:sldId id="259" r:id="rId3"/>
    <p:sldId id="286" r:id="rId4"/>
    <p:sldId id="281" r:id="rId5"/>
    <p:sldId id="265" r:id="rId6"/>
    <p:sldId id="275" r:id="rId7"/>
    <p:sldId id="276" r:id="rId8"/>
    <p:sldId id="283" r:id="rId9"/>
    <p:sldId id="278" r:id="rId10"/>
    <p:sldId id="285" r:id="rId11"/>
    <p:sldId id="282" r:id="rId12"/>
    <p:sldId id="284" r:id="rId13"/>
    <p:sldId id="287" r:id="rId14"/>
    <p:sldId id="288" r:id="rId15"/>
    <p:sldId id="268" r:id="rId16"/>
    <p:sldId id="271" r:id="rId17"/>
    <p:sldId id="272" r:id="rId18"/>
    <p:sldId id="273" r:id="rId19"/>
    <p:sldId id="274" r:id="rId20"/>
    <p:sldId id="27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F5B443-D02C-F46C-5181-D0A78C54C818}" v="258" dt="2023-12-05T04:59:35.464"/>
    <p1510:client id="{29B4A5F7-FBE3-483D-C71C-25D7305CE669}" v="18" dt="2023-12-05T15:48:22.559"/>
    <p1510:client id="{2D5A6382-53F0-AF87-D48A-4EB7A0B3904C}" v="376" dt="2023-11-29T19:34:42.322"/>
    <p1510:client id="{5256FD7C-990D-C85F-3BE1-38AB4B95032F}" v="68" dt="2023-12-06T18:32:55.019"/>
    <p1510:client id="{5C595288-F524-0B1C-4E86-E057C5A1C84C}" v="6844" dt="2023-12-05T20:08:54.835"/>
    <p1510:client id="{631461F0-DECF-1B3E-E92E-227891973EAE}" v="200" dt="2023-12-01T15:51:09.749"/>
    <p1510:client id="{CAEA3A24-49B8-E544-57E2-B194327CAECA}" v="289" dt="2023-12-06T23:27:57.680"/>
    <p1510:client id="{CF26C31A-EA0E-4407-9E97-A53EFDDD3EE3}" v="5" dt="2023-11-16T19:34:14.911"/>
    <p1510:client id="{E67C71CC-E2D7-DA0B-C4E9-E33F86F02EE5}" v="1512" dt="2023-12-07T20:52:12.1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5B3E4D-DD36-48DA-835A-DD0CC89A2EA1}"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EF373297-C92C-4089-94D7-B334F75222DD}">
      <dgm:prSet/>
      <dgm:spPr/>
      <dgm:t>
        <a:bodyPr/>
        <a:lstStyle/>
        <a:p>
          <a:r>
            <a:rPr lang="en-US"/>
            <a:t>Missing data is  a prevalent issue most common in survey methodology, where individuals fail to answer questions for one reason or another, but it shows up in other data as well. There are three main steps in dealing with missing data:</a:t>
          </a:r>
        </a:p>
      </dgm:t>
    </dgm:pt>
    <dgm:pt modelId="{3404FBC0-C17B-4000-ADB2-83E3BA56547C}" type="parTrans" cxnId="{7BA094D8-AF4E-4864-9C41-3584609CEEDE}">
      <dgm:prSet/>
      <dgm:spPr/>
      <dgm:t>
        <a:bodyPr/>
        <a:lstStyle/>
        <a:p>
          <a:endParaRPr lang="en-US"/>
        </a:p>
      </dgm:t>
    </dgm:pt>
    <dgm:pt modelId="{E0FD513A-0899-4278-8E24-F3C07374B57F}" type="sibTrans" cxnId="{7BA094D8-AF4E-4864-9C41-3584609CEEDE}">
      <dgm:prSet/>
      <dgm:spPr/>
      <dgm:t>
        <a:bodyPr/>
        <a:lstStyle/>
        <a:p>
          <a:endParaRPr lang="en-US"/>
        </a:p>
      </dgm:t>
    </dgm:pt>
    <dgm:pt modelId="{259D4EF1-AD0A-431E-8596-107C904DCE7F}">
      <dgm:prSet/>
      <dgm:spPr/>
      <dgm:t>
        <a:bodyPr/>
        <a:lstStyle/>
        <a:p>
          <a:r>
            <a:rPr lang="en-US"/>
            <a:t>Identify potential reasons/patterns for missing data (WHY)</a:t>
          </a:r>
        </a:p>
      </dgm:t>
    </dgm:pt>
    <dgm:pt modelId="{7A7E060B-28E5-44B2-914C-91665A7C7F5D}" type="parTrans" cxnId="{AE76DC7B-C1F3-440F-8163-E0A6EA9BCBD4}">
      <dgm:prSet/>
      <dgm:spPr/>
      <dgm:t>
        <a:bodyPr/>
        <a:lstStyle/>
        <a:p>
          <a:endParaRPr lang="en-US"/>
        </a:p>
      </dgm:t>
    </dgm:pt>
    <dgm:pt modelId="{01AB3485-DD6F-4B7C-9CD7-5FD5562D9719}" type="sibTrans" cxnId="{AE76DC7B-C1F3-440F-8163-E0A6EA9BCBD4}">
      <dgm:prSet/>
      <dgm:spPr/>
      <dgm:t>
        <a:bodyPr/>
        <a:lstStyle/>
        <a:p>
          <a:endParaRPr lang="en-US"/>
        </a:p>
      </dgm:t>
    </dgm:pt>
    <dgm:pt modelId="{8D28A65B-53BA-4F1B-B470-268DBDED763E}">
      <dgm:prSet/>
      <dgm:spPr/>
      <dgm:t>
        <a:bodyPr/>
        <a:lstStyle/>
        <a:p>
          <a:r>
            <a:rPr lang="en-US"/>
            <a:t>Understand the distribution of missing data (WHAT)</a:t>
          </a:r>
        </a:p>
      </dgm:t>
    </dgm:pt>
    <dgm:pt modelId="{02A8CB80-22FF-46EC-8379-FA2E5B113E19}" type="parTrans" cxnId="{846E1A5D-EA95-44CF-9220-72927656F482}">
      <dgm:prSet/>
      <dgm:spPr/>
      <dgm:t>
        <a:bodyPr/>
        <a:lstStyle/>
        <a:p>
          <a:endParaRPr lang="en-US"/>
        </a:p>
      </dgm:t>
    </dgm:pt>
    <dgm:pt modelId="{86D0716B-E93C-4C23-97F2-DC4EBE4FB1A2}" type="sibTrans" cxnId="{846E1A5D-EA95-44CF-9220-72927656F482}">
      <dgm:prSet/>
      <dgm:spPr/>
      <dgm:t>
        <a:bodyPr/>
        <a:lstStyle/>
        <a:p>
          <a:endParaRPr lang="en-US"/>
        </a:p>
      </dgm:t>
    </dgm:pt>
    <dgm:pt modelId="{41D0812C-1936-4FD3-8FF1-5A50844A388D}">
      <dgm:prSet/>
      <dgm:spPr/>
      <dgm:t>
        <a:bodyPr/>
        <a:lstStyle/>
        <a:p>
          <a:r>
            <a:rPr lang="en-US"/>
            <a:t>Decide on the best method of analysis (HOW)</a:t>
          </a:r>
        </a:p>
      </dgm:t>
    </dgm:pt>
    <dgm:pt modelId="{CD2FF5E0-BDCB-4EFB-9C29-AFAF520456B3}" type="parTrans" cxnId="{2A957146-A012-4E01-8492-3B76808E5B62}">
      <dgm:prSet/>
      <dgm:spPr/>
      <dgm:t>
        <a:bodyPr/>
        <a:lstStyle/>
        <a:p>
          <a:endParaRPr lang="en-US"/>
        </a:p>
      </dgm:t>
    </dgm:pt>
    <dgm:pt modelId="{DD6BBB69-92F5-4B63-8D95-0F76D44C5B2A}" type="sibTrans" cxnId="{2A957146-A012-4E01-8492-3B76808E5B62}">
      <dgm:prSet/>
      <dgm:spPr/>
      <dgm:t>
        <a:bodyPr/>
        <a:lstStyle/>
        <a:p>
          <a:endParaRPr lang="en-US"/>
        </a:p>
      </dgm:t>
    </dgm:pt>
    <dgm:pt modelId="{901ED198-C2F6-41BD-B15A-5DA638852B06}" type="pres">
      <dgm:prSet presAssocID="{B55B3E4D-DD36-48DA-835A-DD0CC89A2EA1}" presName="Name0" presStyleCnt="0">
        <dgm:presLayoutVars>
          <dgm:dir/>
          <dgm:animLvl val="lvl"/>
          <dgm:resizeHandles val="exact"/>
        </dgm:presLayoutVars>
      </dgm:prSet>
      <dgm:spPr/>
    </dgm:pt>
    <dgm:pt modelId="{522625CB-A06D-4DC3-90A5-84E7E76E920B}" type="pres">
      <dgm:prSet presAssocID="{EF373297-C92C-4089-94D7-B334F75222DD}" presName="boxAndChildren" presStyleCnt="0"/>
      <dgm:spPr/>
    </dgm:pt>
    <dgm:pt modelId="{BED820E5-3522-403F-A9D5-7771487CE5E0}" type="pres">
      <dgm:prSet presAssocID="{EF373297-C92C-4089-94D7-B334F75222DD}" presName="parentTextBox" presStyleLbl="node1" presStyleIdx="0" presStyleCnt="1"/>
      <dgm:spPr/>
    </dgm:pt>
    <dgm:pt modelId="{7DE25CEB-3414-43A8-9A44-E369E690737E}" type="pres">
      <dgm:prSet presAssocID="{EF373297-C92C-4089-94D7-B334F75222DD}" presName="entireBox" presStyleLbl="node1" presStyleIdx="0" presStyleCnt="1"/>
      <dgm:spPr/>
    </dgm:pt>
    <dgm:pt modelId="{B72FDE44-30D8-4AE5-B2A0-BF932C20B4ED}" type="pres">
      <dgm:prSet presAssocID="{EF373297-C92C-4089-94D7-B334F75222DD}" presName="descendantBox" presStyleCnt="0"/>
      <dgm:spPr/>
    </dgm:pt>
    <dgm:pt modelId="{FF94CB61-590F-47EE-AE2C-3EB98E3D006F}" type="pres">
      <dgm:prSet presAssocID="{259D4EF1-AD0A-431E-8596-107C904DCE7F}" presName="childTextBox" presStyleLbl="fgAccFollowNode1" presStyleIdx="0" presStyleCnt="3">
        <dgm:presLayoutVars>
          <dgm:bulletEnabled val="1"/>
        </dgm:presLayoutVars>
      </dgm:prSet>
      <dgm:spPr/>
    </dgm:pt>
    <dgm:pt modelId="{57341C3C-0E5B-4BD6-A894-A7884CD1A72B}" type="pres">
      <dgm:prSet presAssocID="{8D28A65B-53BA-4F1B-B470-268DBDED763E}" presName="childTextBox" presStyleLbl="fgAccFollowNode1" presStyleIdx="1" presStyleCnt="3">
        <dgm:presLayoutVars>
          <dgm:bulletEnabled val="1"/>
        </dgm:presLayoutVars>
      </dgm:prSet>
      <dgm:spPr/>
    </dgm:pt>
    <dgm:pt modelId="{4668327D-7D9D-48EC-9F58-24C19B7C7E7E}" type="pres">
      <dgm:prSet presAssocID="{41D0812C-1936-4FD3-8FF1-5A50844A388D}" presName="childTextBox" presStyleLbl="fgAccFollowNode1" presStyleIdx="2" presStyleCnt="3">
        <dgm:presLayoutVars>
          <dgm:bulletEnabled val="1"/>
        </dgm:presLayoutVars>
      </dgm:prSet>
      <dgm:spPr/>
    </dgm:pt>
  </dgm:ptLst>
  <dgm:cxnLst>
    <dgm:cxn modelId="{63523614-BC62-4BE6-9659-E84B6D1EA8A6}" type="presOf" srcId="{B55B3E4D-DD36-48DA-835A-DD0CC89A2EA1}" destId="{901ED198-C2F6-41BD-B15A-5DA638852B06}" srcOrd="0" destOrd="0" presId="urn:microsoft.com/office/officeart/2005/8/layout/process4"/>
    <dgm:cxn modelId="{846E1A5D-EA95-44CF-9220-72927656F482}" srcId="{EF373297-C92C-4089-94D7-B334F75222DD}" destId="{8D28A65B-53BA-4F1B-B470-268DBDED763E}" srcOrd="1" destOrd="0" parTransId="{02A8CB80-22FF-46EC-8379-FA2E5B113E19}" sibTransId="{86D0716B-E93C-4C23-97F2-DC4EBE4FB1A2}"/>
    <dgm:cxn modelId="{DAF53A62-A405-4AFC-89CF-470FDF118C1D}" type="presOf" srcId="{41D0812C-1936-4FD3-8FF1-5A50844A388D}" destId="{4668327D-7D9D-48EC-9F58-24C19B7C7E7E}" srcOrd="0" destOrd="0" presId="urn:microsoft.com/office/officeart/2005/8/layout/process4"/>
    <dgm:cxn modelId="{E40A9C63-998E-4914-A7A5-D646D515B22C}" type="presOf" srcId="{EF373297-C92C-4089-94D7-B334F75222DD}" destId="{BED820E5-3522-403F-A9D5-7771487CE5E0}" srcOrd="0" destOrd="0" presId="urn:microsoft.com/office/officeart/2005/8/layout/process4"/>
    <dgm:cxn modelId="{2A957146-A012-4E01-8492-3B76808E5B62}" srcId="{EF373297-C92C-4089-94D7-B334F75222DD}" destId="{41D0812C-1936-4FD3-8FF1-5A50844A388D}" srcOrd="2" destOrd="0" parTransId="{CD2FF5E0-BDCB-4EFB-9C29-AFAF520456B3}" sibTransId="{DD6BBB69-92F5-4B63-8D95-0F76D44C5B2A}"/>
    <dgm:cxn modelId="{AE76DC7B-C1F3-440F-8163-E0A6EA9BCBD4}" srcId="{EF373297-C92C-4089-94D7-B334F75222DD}" destId="{259D4EF1-AD0A-431E-8596-107C904DCE7F}" srcOrd="0" destOrd="0" parTransId="{7A7E060B-28E5-44B2-914C-91665A7C7F5D}" sibTransId="{01AB3485-DD6F-4B7C-9CD7-5FD5562D9719}"/>
    <dgm:cxn modelId="{14935394-6CC0-4791-9EB0-25643FB56ADF}" type="presOf" srcId="{EF373297-C92C-4089-94D7-B334F75222DD}" destId="{7DE25CEB-3414-43A8-9A44-E369E690737E}" srcOrd="1" destOrd="0" presId="urn:microsoft.com/office/officeart/2005/8/layout/process4"/>
    <dgm:cxn modelId="{DD40F9A4-DBAD-4043-9684-F461C863A45F}" type="presOf" srcId="{8D28A65B-53BA-4F1B-B470-268DBDED763E}" destId="{57341C3C-0E5B-4BD6-A894-A7884CD1A72B}" srcOrd="0" destOrd="0" presId="urn:microsoft.com/office/officeart/2005/8/layout/process4"/>
    <dgm:cxn modelId="{B5E1B5A7-8865-4B3F-B66B-455EA81186EC}" type="presOf" srcId="{259D4EF1-AD0A-431E-8596-107C904DCE7F}" destId="{FF94CB61-590F-47EE-AE2C-3EB98E3D006F}" srcOrd="0" destOrd="0" presId="urn:microsoft.com/office/officeart/2005/8/layout/process4"/>
    <dgm:cxn modelId="{7BA094D8-AF4E-4864-9C41-3584609CEEDE}" srcId="{B55B3E4D-DD36-48DA-835A-DD0CC89A2EA1}" destId="{EF373297-C92C-4089-94D7-B334F75222DD}" srcOrd="0" destOrd="0" parTransId="{3404FBC0-C17B-4000-ADB2-83E3BA56547C}" sibTransId="{E0FD513A-0899-4278-8E24-F3C07374B57F}"/>
    <dgm:cxn modelId="{9E0F2B7C-D773-4F66-8D3E-8F0A9013D51B}" type="presParOf" srcId="{901ED198-C2F6-41BD-B15A-5DA638852B06}" destId="{522625CB-A06D-4DC3-90A5-84E7E76E920B}" srcOrd="0" destOrd="0" presId="urn:microsoft.com/office/officeart/2005/8/layout/process4"/>
    <dgm:cxn modelId="{24CE527E-3EDB-4226-8C32-83735494E209}" type="presParOf" srcId="{522625CB-A06D-4DC3-90A5-84E7E76E920B}" destId="{BED820E5-3522-403F-A9D5-7771487CE5E0}" srcOrd="0" destOrd="0" presId="urn:microsoft.com/office/officeart/2005/8/layout/process4"/>
    <dgm:cxn modelId="{E2656E3B-07E7-4159-A0DC-6C79575223BB}" type="presParOf" srcId="{522625CB-A06D-4DC3-90A5-84E7E76E920B}" destId="{7DE25CEB-3414-43A8-9A44-E369E690737E}" srcOrd="1" destOrd="0" presId="urn:microsoft.com/office/officeart/2005/8/layout/process4"/>
    <dgm:cxn modelId="{B8CE5602-B15C-46C3-9101-796B2C9E5D5F}" type="presParOf" srcId="{522625CB-A06D-4DC3-90A5-84E7E76E920B}" destId="{B72FDE44-30D8-4AE5-B2A0-BF932C20B4ED}" srcOrd="2" destOrd="0" presId="urn:microsoft.com/office/officeart/2005/8/layout/process4"/>
    <dgm:cxn modelId="{69B1600E-6DB8-472A-88B9-2C6EB4E3F3C8}" type="presParOf" srcId="{B72FDE44-30D8-4AE5-B2A0-BF932C20B4ED}" destId="{FF94CB61-590F-47EE-AE2C-3EB98E3D006F}" srcOrd="0" destOrd="0" presId="urn:microsoft.com/office/officeart/2005/8/layout/process4"/>
    <dgm:cxn modelId="{2511CD99-0182-4800-A8A1-18C938F41FBE}" type="presParOf" srcId="{B72FDE44-30D8-4AE5-B2A0-BF932C20B4ED}" destId="{57341C3C-0E5B-4BD6-A894-A7884CD1A72B}" srcOrd="1" destOrd="0" presId="urn:microsoft.com/office/officeart/2005/8/layout/process4"/>
    <dgm:cxn modelId="{87E7A7CD-45BD-401E-9B71-4718D05A228C}" type="presParOf" srcId="{B72FDE44-30D8-4AE5-B2A0-BF932C20B4ED}" destId="{4668327D-7D9D-48EC-9F58-24C19B7C7E7E}" srcOrd="2" destOrd="0" presId="urn:microsoft.com/office/officeart/2005/8/layout/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E25CEB-3414-43A8-9A44-E369E690737E}">
      <dsp:nvSpPr>
        <dsp:cNvPr id="0" name=""/>
        <dsp:cNvSpPr/>
      </dsp:nvSpPr>
      <dsp:spPr>
        <a:xfrm>
          <a:off x="0" y="0"/>
          <a:ext cx="5393361" cy="435133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a:t>Missing data is  a prevalent issue most common in survey methodology, where individuals fail to answer questions for one reason or another, but it shows up in other data as well. There are three main steps in dealing with missing data:</a:t>
          </a:r>
        </a:p>
      </dsp:txBody>
      <dsp:txXfrm>
        <a:off x="0" y="0"/>
        <a:ext cx="5393361" cy="2349722"/>
      </dsp:txXfrm>
    </dsp:sp>
    <dsp:sp modelId="{FF94CB61-590F-47EE-AE2C-3EB98E3D006F}">
      <dsp:nvSpPr>
        <dsp:cNvPr id="0" name=""/>
        <dsp:cNvSpPr/>
      </dsp:nvSpPr>
      <dsp:spPr>
        <a:xfrm>
          <a:off x="2633" y="2262695"/>
          <a:ext cx="1796031" cy="2001615"/>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kern="1200"/>
            <a:t>Identify potential reasons/patterns for missing data (WHY)</a:t>
          </a:r>
        </a:p>
      </dsp:txBody>
      <dsp:txXfrm>
        <a:off x="2633" y="2262695"/>
        <a:ext cx="1796031" cy="2001615"/>
      </dsp:txXfrm>
    </dsp:sp>
    <dsp:sp modelId="{57341C3C-0E5B-4BD6-A894-A7884CD1A72B}">
      <dsp:nvSpPr>
        <dsp:cNvPr id="0" name=""/>
        <dsp:cNvSpPr/>
      </dsp:nvSpPr>
      <dsp:spPr>
        <a:xfrm>
          <a:off x="1798664" y="2262695"/>
          <a:ext cx="1796031" cy="2001615"/>
        </a:xfrm>
        <a:prstGeom prst="rect">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kern="1200"/>
            <a:t>Understand the distribution of missing data (WHAT)</a:t>
          </a:r>
        </a:p>
      </dsp:txBody>
      <dsp:txXfrm>
        <a:off x="1798664" y="2262695"/>
        <a:ext cx="1796031" cy="2001615"/>
      </dsp:txXfrm>
    </dsp:sp>
    <dsp:sp modelId="{4668327D-7D9D-48EC-9F58-24C19B7C7E7E}">
      <dsp:nvSpPr>
        <dsp:cNvPr id="0" name=""/>
        <dsp:cNvSpPr/>
      </dsp:nvSpPr>
      <dsp:spPr>
        <a:xfrm>
          <a:off x="3594696" y="2262695"/>
          <a:ext cx="1796031" cy="2001615"/>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kern="1200"/>
            <a:t>Decide on the best method of analysis (HOW)</a:t>
          </a:r>
        </a:p>
      </dsp:txBody>
      <dsp:txXfrm>
        <a:off x="3594696" y="2262695"/>
        <a:ext cx="1796031" cy="200161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F7F555-5D2F-A24B-B1B4-535B151D4FD1}" type="datetimeFigureOut">
              <a:rPr lang="en-US" smtClean="0"/>
              <a:t>12/7/2023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3DB742-55EE-AF44-A034-163D95143A69}" type="slidenum">
              <a:rPr lang="en-US" smtClean="0"/>
              <a:t>‹#›</a:t>
            </a:fld>
            <a:endParaRPr lang="en-US"/>
          </a:p>
        </p:txBody>
      </p:sp>
    </p:spTree>
    <p:extLst>
      <p:ext uri="{BB962C8B-B14F-4D97-AF65-F5344CB8AC3E}">
        <p14:creationId xmlns:p14="http://schemas.microsoft.com/office/powerpoint/2010/main" val="366709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Specific Human Capital is the firm/industry specific skills that makes the worker better at their job. This often requires a sort of technical training. </a:t>
            </a:r>
          </a:p>
          <a:p>
            <a:r>
              <a:rPr lang="en-US"/>
              <a:t>Work Quality is the overall quality of work that is produced by a given worker. This notion allows us to think of the case where a worker has very high SHC but not good work quality.</a:t>
            </a:r>
          </a:p>
        </p:txBody>
      </p:sp>
      <p:sp>
        <p:nvSpPr>
          <p:cNvPr id="4" name="Slide Number Placeholder 3"/>
          <p:cNvSpPr>
            <a:spLocks noGrp="1"/>
          </p:cNvSpPr>
          <p:nvPr>
            <p:ph type="sldNum" sz="quarter" idx="5"/>
          </p:nvPr>
        </p:nvSpPr>
        <p:spPr/>
        <p:txBody>
          <a:bodyPr/>
          <a:lstStyle/>
          <a:p>
            <a:fld id="{CE3DB742-55EE-AF44-A034-163D95143A69}" type="slidenum">
              <a:rPr lang="en-US" smtClean="0"/>
              <a:t>2</a:t>
            </a:fld>
            <a:endParaRPr lang="en-US"/>
          </a:p>
        </p:txBody>
      </p:sp>
    </p:spTree>
    <p:extLst>
      <p:ext uri="{BB962C8B-B14F-4D97-AF65-F5344CB8AC3E}">
        <p14:creationId xmlns:p14="http://schemas.microsoft.com/office/powerpoint/2010/main" val="1358432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lnSpc>
                <a:spcPct val="90000"/>
              </a:lnSpc>
              <a:spcBef>
                <a:spcPts val="500"/>
              </a:spcBef>
              <a:buFont typeface="Courier New,monospace"/>
              <a:buChar char="•"/>
            </a:pP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CE3DB742-55EE-AF44-A034-163D95143A69}" type="slidenum">
              <a:rPr lang="en-US" smtClean="0"/>
              <a:t>5</a:t>
            </a:fld>
            <a:endParaRPr lang="en-US"/>
          </a:p>
        </p:txBody>
      </p:sp>
    </p:spTree>
    <p:extLst>
      <p:ext uri="{BB962C8B-B14F-4D97-AF65-F5344CB8AC3E}">
        <p14:creationId xmlns:p14="http://schemas.microsoft.com/office/powerpoint/2010/main" val="2045322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90000"/>
              </a:lnSpc>
              <a:spcBef>
                <a:spcPts val="500"/>
              </a:spcBef>
              <a:buFont typeface="Courier New,monospace"/>
              <a:buChar char="•"/>
            </a:pPr>
            <a:endParaRPr lang="en-US"/>
          </a:p>
          <a:p>
            <a:pPr lvl="1">
              <a:lnSpc>
                <a:spcPct val="90000"/>
              </a:lnSpc>
              <a:spcBef>
                <a:spcPts val="500"/>
              </a:spcBef>
              <a:buFont typeface="Courier New,monospace"/>
              <a:buChar char="•"/>
            </a:pPr>
            <a:endParaRPr lang="en-US"/>
          </a:p>
          <a:p>
            <a:endParaRPr lang="en-US">
              <a:cs typeface="Calibri"/>
            </a:endParaRPr>
          </a:p>
        </p:txBody>
      </p:sp>
      <p:sp>
        <p:nvSpPr>
          <p:cNvPr id="4" name="Slide Number Placeholder 3"/>
          <p:cNvSpPr>
            <a:spLocks noGrp="1"/>
          </p:cNvSpPr>
          <p:nvPr>
            <p:ph type="sldNum" sz="quarter" idx="5"/>
          </p:nvPr>
        </p:nvSpPr>
        <p:spPr/>
        <p:txBody>
          <a:bodyPr/>
          <a:lstStyle/>
          <a:p>
            <a:fld id="{CE3DB742-55EE-AF44-A034-163D95143A69}" type="slidenum">
              <a:rPr lang="en-US" smtClean="0"/>
              <a:t>6</a:t>
            </a:fld>
            <a:endParaRPr lang="en-US"/>
          </a:p>
        </p:txBody>
      </p:sp>
    </p:spTree>
    <p:extLst>
      <p:ext uri="{BB962C8B-B14F-4D97-AF65-F5344CB8AC3E}">
        <p14:creationId xmlns:p14="http://schemas.microsoft.com/office/powerpoint/2010/main" val="1596780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E3DB742-55EE-AF44-A034-163D95143A69}" type="slidenum">
              <a:rPr lang="en-US" smtClean="0"/>
              <a:t>7</a:t>
            </a:fld>
            <a:endParaRPr lang="en-US"/>
          </a:p>
        </p:txBody>
      </p:sp>
    </p:spTree>
    <p:extLst>
      <p:ext uri="{BB962C8B-B14F-4D97-AF65-F5344CB8AC3E}">
        <p14:creationId xmlns:p14="http://schemas.microsoft.com/office/powerpoint/2010/main" val="3952425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E3DB742-55EE-AF44-A034-163D95143A69}" type="slidenum">
              <a:rPr lang="en-US" smtClean="0"/>
              <a:t>15</a:t>
            </a:fld>
            <a:endParaRPr lang="en-US"/>
          </a:p>
        </p:txBody>
      </p:sp>
    </p:spTree>
    <p:extLst>
      <p:ext uri="{BB962C8B-B14F-4D97-AF65-F5344CB8AC3E}">
        <p14:creationId xmlns:p14="http://schemas.microsoft.com/office/powerpoint/2010/main" val="424239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49618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5850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944339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77598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02043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41236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90244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10069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32991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52078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70469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449739408"/>
      </p:ext>
    </p:extLst>
  </p:cSld>
  <p:clrMap bg1="dk1" tx1="lt1" bg2="dk2" tx2="lt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thworks.com/products/matlab-online.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hyperlink" Target="https://www.ucl.ac.uk/~rmjbale/Stat/13.pdf" TargetMode="External"/><Relationship Id="rId2" Type="http://schemas.openxmlformats.org/officeDocument/2006/relationships/hyperlink" Target="https://www.publichealth.columbia.edu/research/population-health-methods/missing-data-and-multiple-imputation" TargetMode="External"/><Relationship Id="rId1" Type="http://schemas.openxmlformats.org/officeDocument/2006/relationships/slideLayout" Target="../slideLayouts/slideLayout2.xml"/><Relationship Id="rId4" Type="http://schemas.openxmlformats.org/officeDocument/2006/relationships/hyperlink" Target="https://minio.la.utexas.edu/webeditor-files/prc/pdf/missing-data.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DCB5928-DC7D-4612-9922-441966E15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Freeform: Shape 21">
            <a:extLst>
              <a:ext uri="{FF2B5EF4-FFF2-40B4-BE49-F238E27FC236}">
                <a16:creationId xmlns:a16="http://schemas.microsoft.com/office/drawing/2014/main" id="{682C1161-1736-45EC-99B7-33F3CAE9D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3" name="Freeform: Shape 22">
            <a:extLst>
              <a:ext uri="{FF2B5EF4-FFF2-40B4-BE49-F238E27FC236}">
                <a16:creationId xmlns:a16="http://schemas.microsoft.com/office/drawing/2014/main" id="{84D4DDB8-B68F-45B0-9F62-C4279996F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5" name="Rectangle 2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D54FBF9-6E13-21B9-58A5-30D41DB6CC0C}"/>
              </a:ext>
            </a:extLst>
          </p:cNvPr>
          <p:cNvSpPr txBox="1"/>
          <p:nvPr/>
        </p:nvSpPr>
        <p:spPr>
          <a:xfrm>
            <a:off x="5413375" y="625475"/>
            <a:ext cx="6408738" cy="5454650"/>
          </a:xfrm>
          <a:prstGeom prst="rect">
            <a:avLst/>
          </a:prstGeom>
          <a:noFill/>
        </p:spPr>
        <p:txBody>
          <a:bodyPr wrap="square" rtlCol="0" anchor="t">
            <a:normAutofit/>
          </a:bodyPr>
          <a:lstStyle/>
          <a:p>
            <a:pPr>
              <a:spcAft>
                <a:spcPts val="600"/>
              </a:spcAft>
            </a:pPr>
            <a:r>
              <a:rPr lang="en-US" sz="2800"/>
              <a:t>Katie </a:t>
            </a:r>
            <a:r>
              <a:rPr lang="en-US" sz="2800" err="1"/>
              <a:t>Tenney</a:t>
            </a:r>
            <a:r>
              <a:rPr lang="en-US" sz="2800"/>
              <a:t> &amp; Connor Lubsen</a:t>
            </a:r>
          </a:p>
        </p:txBody>
      </p:sp>
      <p:sp>
        <p:nvSpPr>
          <p:cNvPr id="2" name="Title 1">
            <a:extLst>
              <a:ext uri="{FF2B5EF4-FFF2-40B4-BE49-F238E27FC236}">
                <a16:creationId xmlns:a16="http://schemas.microsoft.com/office/drawing/2014/main" id="{04AAA7D6-D880-BCA7-FF47-CA19F4F5042F}"/>
              </a:ext>
            </a:extLst>
          </p:cNvPr>
          <p:cNvSpPr>
            <a:spLocks noGrp="1"/>
          </p:cNvSpPr>
          <p:nvPr>
            <p:ph type="ctrTitle"/>
          </p:nvPr>
        </p:nvSpPr>
        <p:spPr>
          <a:xfrm>
            <a:off x="477981" y="1122363"/>
            <a:ext cx="4023360" cy="3204134"/>
          </a:xfrm>
        </p:spPr>
        <p:txBody>
          <a:bodyPr anchor="b">
            <a:normAutofit/>
          </a:bodyPr>
          <a:lstStyle/>
          <a:p>
            <a:pPr algn="l"/>
            <a:r>
              <a:rPr lang="en-US" sz="4800"/>
              <a:t>Missing Data</a:t>
            </a:r>
          </a:p>
        </p:txBody>
      </p:sp>
      <p:sp>
        <p:nvSpPr>
          <p:cNvPr id="3" name="Subtitle 2">
            <a:extLst>
              <a:ext uri="{FF2B5EF4-FFF2-40B4-BE49-F238E27FC236}">
                <a16:creationId xmlns:a16="http://schemas.microsoft.com/office/drawing/2014/main" id="{22E24815-DDAB-9B61-146B-9CBDFC894F67}"/>
              </a:ext>
            </a:extLst>
          </p:cNvPr>
          <p:cNvSpPr>
            <a:spLocks noGrp="1"/>
          </p:cNvSpPr>
          <p:nvPr>
            <p:ph type="subTitle" idx="1"/>
          </p:nvPr>
        </p:nvSpPr>
        <p:spPr>
          <a:xfrm>
            <a:off x="477981" y="4872922"/>
            <a:ext cx="3933306" cy="1208141"/>
          </a:xfrm>
        </p:spPr>
        <p:txBody>
          <a:bodyPr>
            <a:normAutofit/>
          </a:bodyPr>
          <a:lstStyle/>
          <a:p>
            <a:pPr algn="l"/>
            <a:r>
              <a:rPr lang="en-US" sz="2000"/>
              <a:t>What it is and how to deal with it</a:t>
            </a:r>
          </a:p>
        </p:txBody>
      </p:sp>
    </p:spTree>
    <p:extLst>
      <p:ext uri="{BB962C8B-B14F-4D97-AF65-F5344CB8AC3E}">
        <p14:creationId xmlns:p14="http://schemas.microsoft.com/office/powerpoint/2010/main" val="2848622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F2323A-841E-6575-78DC-88EBE25CFF0B}"/>
              </a:ext>
            </a:extLst>
          </p:cNvPr>
          <p:cNvSpPr>
            <a:spLocks noGrp="1"/>
          </p:cNvSpPr>
          <p:nvPr>
            <p:ph type="title"/>
          </p:nvPr>
        </p:nvSpPr>
        <p:spPr>
          <a:xfrm>
            <a:off x="635000" y="640823"/>
            <a:ext cx="3418659" cy="5583148"/>
          </a:xfrm>
        </p:spPr>
        <p:txBody>
          <a:bodyPr vert="horz" lIns="91440" tIns="45720" rIns="91440" bIns="45720" rtlCol="0" anchor="ctr">
            <a:normAutofit/>
          </a:bodyPr>
          <a:lstStyle/>
          <a:p>
            <a:r>
              <a:rPr lang="en-US" sz="5400" kern="1200">
                <a:solidFill>
                  <a:schemeClr val="tx1"/>
                </a:solidFill>
                <a:latin typeface="+mj-lt"/>
                <a:ea typeface="+mj-ea"/>
                <a:cs typeface="+mj-cs"/>
              </a:rPr>
              <a:t>Overview of Simple Imputation Methods </a:t>
            </a:r>
          </a:p>
        </p:txBody>
      </p:sp>
      <p:sp>
        <p:nvSpPr>
          <p:cNvPr id="20"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59F7CF9A-63CD-2216-87B5-709CD2F384A8}"/>
              </a:ext>
            </a:extLst>
          </p:cNvPr>
          <p:cNvSpPr>
            <a:spLocks/>
          </p:cNvSpPr>
          <p:nvPr/>
        </p:nvSpPr>
        <p:spPr>
          <a:xfrm>
            <a:off x="4605088" y="1716990"/>
            <a:ext cx="6615076" cy="1290987"/>
          </a:xfrm>
          <a:prstGeom prst="rect">
            <a:avLst/>
          </a:prstGeom>
        </p:spPr>
        <p:txBody>
          <a:bodyPr vert="horz" lIns="91440" tIns="45720" rIns="91440" bIns="45720" rtlCol="0" anchor="t">
            <a:noAutofit/>
          </a:bodyPr>
          <a:lstStyle/>
          <a:p>
            <a:pPr defTabSz="594360"/>
            <a:r>
              <a:rPr lang="en-US" sz="2000" b="1" kern="1200" dirty="0">
                <a:latin typeface="+mn-lt"/>
                <a:ea typeface="+mn-ea"/>
                <a:cs typeface="Calibri"/>
              </a:rPr>
              <a:t>Pros:</a:t>
            </a:r>
            <a:endParaRPr lang="en-US" sz="2000" b="1" kern="1200" dirty="0">
              <a:latin typeface="+mn-lt"/>
              <a:cs typeface="Calibri"/>
            </a:endParaRPr>
          </a:p>
          <a:p>
            <a:pPr marL="297180" lvl="1" defTabSz="594360">
              <a:buFont typeface="Courier New" panose="020B0604020202020204" pitchFamily="34" charset="0"/>
              <a:buChar char="o"/>
            </a:pPr>
            <a:r>
              <a:rPr lang="en-US" sz="2000" dirty="0">
                <a:cs typeface="Calibri"/>
              </a:rPr>
              <a:t> </a:t>
            </a:r>
            <a:r>
              <a:rPr lang="en-US" sz="2000" kern="1200" dirty="0">
                <a:latin typeface="+mn-lt"/>
                <a:ea typeface="+mn-ea"/>
                <a:cs typeface="Calibri"/>
              </a:rPr>
              <a:t>Keep the full sample size</a:t>
            </a:r>
            <a:endParaRPr lang="en-US" sz="2000" kern="1200" dirty="0">
              <a:latin typeface="+mn-lt"/>
              <a:cs typeface="Calibri"/>
            </a:endParaRPr>
          </a:p>
          <a:p>
            <a:pPr marL="297180" lvl="1" defTabSz="594360">
              <a:buFont typeface="Courier New" panose="020B0604020202020204" pitchFamily="34" charset="0"/>
              <a:buChar char="o"/>
            </a:pPr>
            <a:r>
              <a:rPr lang="en-US" sz="2000" dirty="0">
                <a:cs typeface="Calibri"/>
              </a:rPr>
              <a:t> </a:t>
            </a:r>
            <a:r>
              <a:rPr lang="en-US" sz="2000" kern="1200" dirty="0">
                <a:latin typeface="+mn-lt"/>
                <a:ea typeface="+mn-ea"/>
                <a:cs typeface="Calibri"/>
              </a:rPr>
              <a:t>Can be advantageous for bias and precision</a:t>
            </a:r>
            <a:endParaRPr lang="en-US" sz="2000" dirty="0">
              <a:cs typeface="Calibri"/>
            </a:endParaRPr>
          </a:p>
        </p:txBody>
      </p:sp>
      <p:sp>
        <p:nvSpPr>
          <p:cNvPr id="6" name="Content Placeholder 5">
            <a:extLst>
              <a:ext uri="{FF2B5EF4-FFF2-40B4-BE49-F238E27FC236}">
                <a16:creationId xmlns:a16="http://schemas.microsoft.com/office/drawing/2014/main" id="{32603EED-D9F7-1F3D-684D-66D6877CB250}"/>
              </a:ext>
            </a:extLst>
          </p:cNvPr>
          <p:cNvSpPr>
            <a:spLocks/>
          </p:cNvSpPr>
          <p:nvPr/>
        </p:nvSpPr>
        <p:spPr>
          <a:xfrm>
            <a:off x="4605546" y="3466370"/>
            <a:ext cx="6417096" cy="2417888"/>
          </a:xfrm>
          <a:prstGeom prst="rect">
            <a:avLst/>
          </a:prstGeom>
        </p:spPr>
        <p:txBody>
          <a:bodyPr vert="horz" lIns="91440" tIns="45720" rIns="91440" bIns="45720" rtlCol="0" anchor="t">
            <a:normAutofit/>
          </a:bodyPr>
          <a:lstStyle/>
          <a:p>
            <a:pPr defTabSz="594360"/>
            <a:r>
              <a:rPr lang="en-US" sz="2000" b="1" kern="1200" dirty="0">
                <a:latin typeface="+mn-lt"/>
                <a:ea typeface="+mn-ea"/>
                <a:cs typeface="Calibri"/>
              </a:rPr>
              <a:t>Cons:</a:t>
            </a:r>
            <a:endParaRPr lang="en-US" sz="2000" kern="1200">
              <a:latin typeface="+mn-lt"/>
              <a:cs typeface="Calibri"/>
            </a:endParaRPr>
          </a:p>
          <a:p>
            <a:pPr marL="297180" lvl="1" defTabSz="594360">
              <a:buFont typeface="Courier New" panose="020B0604020202020204" pitchFamily="34" charset="0"/>
              <a:buChar char="o"/>
            </a:pPr>
            <a:r>
              <a:rPr lang="en-US" sz="2000" dirty="0">
                <a:cs typeface="Calibri"/>
              </a:rPr>
              <a:t> </a:t>
            </a:r>
            <a:r>
              <a:rPr lang="en-US" sz="2000" kern="1200" dirty="0">
                <a:latin typeface="+mn-lt"/>
                <a:ea typeface="+mn-ea"/>
                <a:cs typeface="Calibri"/>
              </a:rPr>
              <a:t>The standard errors of estimates tend to be too low</a:t>
            </a:r>
            <a:endParaRPr lang="en-US" sz="2000" kern="1200" dirty="0">
              <a:latin typeface="+mn-lt"/>
              <a:cs typeface="Calibri"/>
            </a:endParaRPr>
          </a:p>
          <a:p>
            <a:pPr marL="297180" lvl="1" defTabSz="594360">
              <a:buFont typeface="Courier New" panose="020B0604020202020204" pitchFamily="34" charset="0"/>
              <a:buChar char="o"/>
            </a:pPr>
            <a:r>
              <a:rPr lang="en-US" sz="2000" dirty="0">
                <a:cs typeface="Calibri"/>
              </a:rPr>
              <a:t> </a:t>
            </a:r>
            <a:r>
              <a:rPr lang="en-US" sz="2000" kern="1200" dirty="0">
                <a:latin typeface="+mn-lt"/>
                <a:ea typeface="+mn-ea"/>
                <a:cs typeface="Calibri"/>
              </a:rPr>
              <a:t>We're essentially "playing God" by assuming we know the true values with certainty</a:t>
            </a:r>
            <a:endParaRPr lang="en-US" sz="2000" kern="1200" dirty="0">
              <a:latin typeface="+mn-lt"/>
              <a:cs typeface="Calibri"/>
            </a:endParaRPr>
          </a:p>
          <a:p>
            <a:pPr marL="457200" lvl="1" indent="0">
              <a:buNone/>
            </a:pPr>
            <a:endParaRPr lang="en-US">
              <a:cs typeface="Calibri"/>
            </a:endParaRPr>
          </a:p>
        </p:txBody>
      </p:sp>
    </p:spTree>
    <p:extLst>
      <p:ext uri="{BB962C8B-B14F-4D97-AF65-F5344CB8AC3E}">
        <p14:creationId xmlns:p14="http://schemas.microsoft.com/office/powerpoint/2010/main" val="2007324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412A842-B9E7-4C3C-B662-F4D51B2DA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46F1031-33AF-48F9-9F84-ABD90CFA0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01444" y="0"/>
            <a:ext cx="4090556" cy="6858000"/>
          </a:xfrm>
          <a:custGeom>
            <a:avLst/>
            <a:gdLst>
              <a:gd name="connsiteX0" fmla="*/ 0 w 4090556"/>
              <a:gd name="connsiteY0" fmla="*/ 0 h 6858000"/>
              <a:gd name="connsiteX1" fmla="*/ 4077555 w 4090556"/>
              <a:gd name="connsiteY1" fmla="*/ 0 h 6858000"/>
              <a:gd name="connsiteX2" fmla="*/ 4077574 w 4090556"/>
              <a:gd name="connsiteY2" fmla="*/ 720 h 6858000"/>
              <a:gd name="connsiteX3" fmla="*/ 4075790 w 4090556"/>
              <a:gd name="connsiteY3" fmla="*/ 575485 h 6858000"/>
              <a:gd name="connsiteX4" fmla="*/ 4076555 w 4090556"/>
              <a:gd name="connsiteY4" fmla="*/ 932245 h 6858000"/>
              <a:gd name="connsiteX5" fmla="*/ 4076555 w 4090556"/>
              <a:gd name="connsiteY5" fmla="*/ 1286711 h 6858000"/>
              <a:gd name="connsiteX6" fmla="*/ 4082288 w 4090556"/>
              <a:gd name="connsiteY6" fmla="*/ 1595180 h 6858000"/>
              <a:gd name="connsiteX7" fmla="*/ 4078211 w 4090556"/>
              <a:gd name="connsiteY7" fmla="*/ 2133123 h 6858000"/>
              <a:gd name="connsiteX8" fmla="*/ 4071968 w 4090556"/>
              <a:gd name="connsiteY8" fmla="*/ 2946025 h 6858000"/>
              <a:gd name="connsiteX9" fmla="*/ 4068401 w 4090556"/>
              <a:gd name="connsiteY9" fmla="*/ 3502061 h 6858000"/>
              <a:gd name="connsiteX10" fmla="*/ 4087513 w 4090556"/>
              <a:gd name="connsiteY10" fmla="*/ 4076061 h 6858000"/>
              <a:gd name="connsiteX11" fmla="*/ 4076938 w 4090556"/>
              <a:gd name="connsiteY11" fmla="*/ 4442632 h 6858000"/>
              <a:gd name="connsiteX12" fmla="*/ 4071459 w 4090556"/>
              <a:gd name="connsiteY12" fmla="*/ 4827550 h 6858000"/>
              <a:gd name="connsiteX13" fmla="*/ 4071459 w 4090556"/>
              <a:gd name="connsiteY13" fmla="*/ 5019945 h 6858000"/>
              <a:gd name="connsiteX14" fmla="*/ 4084200 w 4090556"/>
              <a:gd name="connsiteY14" fmla="*/ 5490104 h 6858000"/>
              <a:gd name="connsiteX15" fmla="*/ 4077446 w 4090556"/>
              <a:gd name="connsiteY15" fmla="*/ 5844569 h 6858000"/>
              <a:gd name="connsiteX16" fmla="*/ 4082544 w 4090556"/>
              <a:gd name="connsiteY16" fmla="*/ 6260195 h 6858000"/>
              <a:gd name="connsiteX17" fmla="*/ 4086110 w 4090556"/>
              <a:gd name="connsiteY17" fmla="*/ 6706145 h 6858000"/>
              <a:gd name="connsiteX18" fmla="*/ 4086135 w 4090556"/>
              <a:gd name="connsiteY18" fmla="*/ 6794562 h 6858000"/>
              <a:gd name="connsiteX19" fmla="*/ 4080334 w 4090556"/>
              <a:gd name="connsiteY19" fmla="*/ 6858000 h 6858000"/>
              <a:gd name="connsiteX20" fmla="*/ 0 w 4090556"/>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090556" h="6858000">
                <a:moveTo>
                  <a:pt x="0" y="0"/>
                </a:moveTo>
                <a:lnTo>
                  <a:pt x="4077555" y="0"/>
                </a:lnTo>
                <a:lnTo>
                  <a:pt x="4077574" y="720"/>
                </a:lnTo>
                <a:cubicBezTo>
                  <a:pt x="4079358" y="192351"/>
                  <a:pt x="4064960" y="384364"/>
                  <a:pt x="4075790" y="575485"/>
                </a:cubicBezTo>
                <a:cubicBezTo>
                  <a:pt x="4082544" y="694108"/>
                  <a:pt x="4081269" y="814132"/>
                  <a:pt x="4076555" y="932245"/>
                </a:cubicBezTo>
                <a:cubicBezTo>
                  <a:pt x="4071840" y="1050357"/>
                  <a:pt x="4065470" y="1168597"/>
                  <a:pt x="4076555" y="1286711"/>
                </a:cubicBezTo>
                <a:cubicBezTo>
                  <a:pt x="4084710" y="1389317"/>
                  <a:pt x="4086621" y="1492332"/>
                  <a:pt x="4082288" y="1595180"/>
                </a:cubicBezTo>
                <a:cubicBezTo>
                  <a:pt x="4077319" y="1774452"/>
                  <a:pt x="4067637" y="1953851"/>
                  <a:pt x="4078211" y="2133123"/>
                </a:cubicBezTo>
                <a:cubicBezTo>
                  <a:pt x="4094393" y="2404260"/>
                  <a:pt x="4084710" y="2675143"/>
                  <a:pt x="4071968" y="2946025"/>
                </a:cubicBezTo>
                <a:cubicBezTo>
                  <a:pt x="4063049" y="3131413"/>
                  <a:pt x="4055659" y="3316673"/>
                  <a:pt x="4068401" y="3502061"/>
                </a:cubicBezTo>
                <a:cubicBezTo>
                  <a:pt x="4081396" y="3693182"/>
                  <a:pt x="4097323" y="3884176"/>
                  <a:pt x="4087513" y="4076061"/>
                </a:cubicBezTo>
                <a:cubicBezTo>
                  <a:pt x="4081142" y="4198251"/>
                  <a:pt x="4069037" y="4320315"/>
                  <a:pt x="4076938" y="4442632"/>
                </a:cubicBezTo>
                <a:cubicBezTo>
                  <a:pt x="4083270" y="4570925"/>
                  <a:pt x="4081435" y="4699486"/>
                  <a:pt x="4071459" y="4827550"/>
                </a:cubicBezTo>
                <a:cubicBezTo>
                  <a:pt x="4065725" y="4891550"/>
                  <a:pt x="4065725" y="4955945"/>
                  <a:pt x="4071459" y="5019945"/>
                </a:cubicBezTo>
                <a:cubicBezTo>
                  <a:pt x="4087742" y="5176105"/>
                  <a:pt x="4091997" y="5333296"/>
                  <a:pt x="4084200" y="5490104"/>
                </a:cubicBezTo>
                <a:cubicBezTo>
                  <a:pt x="4079740" y="5608217"/>
                  <a:pt x="4071968" y="5726202"/>
                  <a:pt x="4077446" y="5844569"/>
                </a:cubicBezTo>
                <a:cubicBezTo>
                  <a:pt x="4083944" y="5983069"/>
                  <a:pt x="4088914" y="6121696"/>
                  <a:pt x="4082544" y="6260195"/>
                </a:cubicBezTo>
                <a:cubicBezTo>
                  <a:pt x="4075841" y="6408803"/>
                  <a:pt x="4077026" y="6557662"/>
                  <a:pt x="4086110" y="6706145"/>
                </a:cubicBezTo>
                <a:cubicBezTo>
                  <a:pt x="4087467" y="6735616"/>
                  <a:pt x="4087474" y="6765120"/>
                  <a:pt x="4086135" y="6794562"/>
                </a:cubicBezTo>
                <a:lnTo>
                  <a:pt x="4080334"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B1F6222-6A87-2A12-D1DB-4D11D77E2523}"/>
              </a:ext>
            </a:extLst>
          </p:cNvPr>
          <p:cNvSpPr>
            <a:spLocks noGrp="1"/>
          </p:cNvSpPr>
          <p:nvPr>
            <p:ph type="title"/>
          </p:nvPr>
        </p:nvSpPr>
        <p:spPr>
          <a:xfrm>
            <a:off x="8453805" y="640823"/>
            <a:ext cx="3103194" cy="5583148"/>
          </a:xfrm>
        </p:spPr>
        <p:txBody>
          <a:bodyPr vert="horz" lIns="91440" tIns="45720" rIns="91440" bIns="45720" rtlCol="0" anchor="ctr">
            <a:normAutofit/>
          </a:bodyPr>
          <a:lstStyle/>
          <a:p>
            <a:pPr>
              <a:spcAft>
                <a:spcPts val="600"/>
              </a:spcAft>
            </a:pPr>
            <a:br>
              <a:rPr lang="en-US" sz="3400" kern="1200">
                <a:solidFill>
                  <a:srgbClr val="FFFFFF"/>
                </a:solidFill>
                <a:latin typeface="+mj-lt"/>
                <a:ea typeface="+mj-ea"/>
                <a:cs typeface="+mj-cs"/>
              </a:rPr>
            </a:br>
            <a:br>
              <a:rPr lang="en-US" sz="3400" kern="1200">
                <a:solidFill>
                  <a:srgbClr val="FFFFFF"/>
                </a:solidFill>
                <a:latin typeface="+mj-lt"/>
                <a:ea typeface="+mj-ea"/>
                <a:cs typeface="+mj-cs"/>
              </a:rPr>
            </a:br>
            <a:br>
              <a:rPr lang="en-US" sz="3400" kern="1200">
                <a:solidFill>
                  <a:srgbClr val="FFFFFF"/>
                </a:solidFill>
                <a:latin typeface="+mj-lt"/>
                <a:ea typeface="+mj-ea"/>
                <a:cs typeface="+mj-cs"/>
              </a:rPr>
            </a:br>
            <a:r>
              <a:rPr lang="en-US" sz="3400" kern="1200">
                <a:solidFill>
                  <a:srgbClr val="FFFFFF"/>
                </a:solidFill>
                <a:latin typeface="+mj-lt"/>
                <a:ea typeface="+mj-ea"/>
                <a:cs typeface="+mj-cs"/>
              </a:rPr>
              <a:t>Imputation Method #1: Replace with Average</a:t>
            </a:r>
            <a:br>
              <a:rPr lang="en-US" sz="3400" kern="1200">
                <a:solidFill>
                  <a:srgbClr val="FFFFFF"/>
                </a:solidFill>
                <a:latin typeface="+mj-lt"/>
                <a:ea typeface="+mj-ea"/>
                <a:cs typeface="+mj-cs"/>
              </a:rPr>
            </a:br>
            <a:endParaRPr lang="en-US" sz="3400" kern="1200">
              <a:solidFill>
                <a:srgbClr val="FFFFFF"/>
              </a:solidFill>
              <a:latin typeface="+mj-lt"/>
              <a:ea typeface="+mj-ea"/>
              <a:cs typeface="+mj-cs"/>
            </a:endParaRPr>
          </a:p>
          <a:p>
            <a:br>
              <a:rPr lang="en-US" sz="3400" kern="1200">
                <a:solidFill>
                  <a:srgbClr val="FFFFFF"/>
                </a:solidFill>
                <a:latin typeface="+mj-lt"/>
                <a:ea typeface="+mj-ea"/>
                <a:cs typeface="+mj-cs"/>
              </a:rPr>
            </a:br>
            <a:br>
              <a:rPr lang="en-US" sz="3400" kern="1200">
                <a:solidFill>
                  <a:srgbClr val="FFFFFF"/>
                </a:solidFill>
                <a:latin typeface="+mj-lt"/>
                <a:ea typeface="+mj-ea"/>
                <a:cs typeface="+mj-cs"/>
              </a:rPr>
            </a:br>
            <a:endParaRPr lang="en-US" sz="3400" kern="1200">
              <a:solidFill>
                <a:srgbClr val="FFFFFF"/>
              </a:solidFill>
              <a:latin typeface="+mj-lt"/>
              <a:ea typeface="+mj-ea"/>
              <a:cs typeface="+mj-cs"/>
            </a:endParaRPr>
          </a:p>
        </p:txBody>
      </p:sp>
      <p:sp>
        <p:nvSpPr>
          <p:cNvPr id="3" name="Text Placeholder 2">
            <a:extLst>
              <a:ext uri="{FF2B5EF4-FFF2-40B4-BE49-F238E27FC236}">
                <a16:creationId xmlns:a16="http://schemas.microsoft.com/office/drawing/2014/main" id="{C28A9D25-89C1-19C2-12F7-A1880C37F0B6}"/>
              </a:ext>
            </a:extLst>
          </p:cNvPr>
          <p:cNvSpPr>
            <a:spLocks/>
          </p:cNvSpPr>
          <p:nvPr/>
        </p:nvSpPr>
        <p:spPr>
          <a:xfrm>
            <a:off x="7018762" y="747087"/>
            <a:ext cx="7346950" cy="1697038"/>
          </a:xfrm>
          <a:prstGeom prst="rect">
            <a:avLst/>
          </a:prstGeom>
        </p:spPr>
        <p:txBody>
          <a:bodyPr wrap="square" lIns="91440" tIns="45720" rIns="91440" bIns="45720" anchor="t">
            <a:normAutofit/>
          </a:bodyPr>
          <a:lstStyle/>
          <a:p>
            <a:pPr defTabSz="877824">
              <a:spcAft>
                <a:spcPts val="600"/>
              </a:spcAft>
            </a:pPr>
            <a:endParaRPr lang="en-US" sz="2800">
              <a:cs typeface="Calibri"/>
            </a:endParaRPr>
          </a:p>
        </p:txBody>
      </p:sp>
      <p:sp>
        <p:nvSpPr>
          <p:cNvPr id="4" name="Content Placeholder 3">
            <a:extLst>
              <a:ext uri="{FF2B5EF4-FFF2-40B4-BE49-F238E27FC236}">
                <a16:creationId xmlns:a16="http://schemas.microsoft.com/office/drawing/2014/main" id="{21074EF5-0205-D091-CDD2-77DC70D7FFBD}"/>
              </a:ext>
            </a:extLst>
          </p:cNvPr>
          <p:cNvSpPr>
            <a:spLocks/>
          </p:cNvSpPr>
          <p:nvPr/>
        </p:nvSpPr>
        <p:spPr>
          <a:xfrm>
            <a:off x="668833" y="2594994"/>
            <a:ext cx="2896683" cy="1560490"/>
          </a:xfrm>
          <a:prstGeom prst="rect">
            <a:avLst/>
          </a:prstGeom>
        </p:spPr>
        <p:txBody>
          <a:bodyPr vert="horz" wrap="square" lIns="91440" tIns="45720" rIns="91440" bIns="45720" rtlCol="0" anchor="t">
            <a:normAutofit/>
          </a:bodyPr>
          <a:lstStyle/>
          <a:p>
            <a:pPr defTabSz="693481">
              <a:spcAft>
                <a:spcPts val="474"/>
              </a:spcAft>
            </a:pPr>
            <a:r>
              <a:rPr lang="en-US" sz="1550" kern="1200" dirty="0">
                <a:latin typeface="+mn-lt"/>
                <a:ea typeface="+mn-ea"/>
                <a:cs typeface="Calibri"/>
              </a:rPr>
              <a:t>Pros:</a:t>
            </a:r>
            <a:endParaRPr lang="en-US" sz="1550" kern="1200" dirty="0">
              <a:latin typeface="+mn-lt"/>
              <a:cs typeface="Calibri"/>
            </a:endParaRPr>
          </a:p>
          <a:p>
            <a:pPr marL="346075" lvl="1" indent="-225425" defTabSz="693481">
              <a:spcAft>
                <a:spcPts val="474"/>
              </a:spcAft>
              <a:buFont typeface="Courier New,monospace" panose="020B0604020202020204" pitchFamily="34" charset="0"/>
              <a:buChar char="o"/>
            </a:pPr>
            <a:r>
              <a:rPr lang="en-US" sz="1550" kern="1200" dirty="0">
                <a:latin typeface="+mn-lt"/>
                <a:ea typeface="+mn-ea"/>
                <a:cs typeface="Calibri"/>
              </a:rPr>
              <a:t>Easiest imputation method</a:t>
            </a:r>
            <a:endParaRPr lang="en-US" sz="1550" kern="1200" dirty="0">
              <a:latin typeface="+mn-lt"/>
              <a:cs typeface="Calibri"/>
            </a:endParaRPr>
          </a:p>
          <a:p>
            <a:pPr marL="346075" lvl="1" indent="-225425" defTabSz="693481">
              <a:spcAft>
                <a:spcPts val="474"/>
              </a:spcAft>
              <a:buFont typeface="Courier New,monospace" panose="020B0604020202020204" pitchFamily="34" charset="0"/>
              <a:buChar char="o"/>
            </a:pPr>
            <a:r>
              <a:rPr lang="en-US" sz="1550" kern="1200" dirty="0">
                <a:latin typeface="+mn-lt"/>
                <a:ea typeface="+mn-ea"/>
                <a:cs typeface="Calibri"/>
              </a:rPr>
              <a:t>Uses all the information available</a:t>
            </a:r>
            <a:endParaRPr lang="en-US" sz="1550" kern="1200" dirty="0">
              <a:latin typeface="+mn-lt"/>
              <a:cs typeface="Calibri"/>
            </a:endParaRPr>
          </a:p>
          <a:p>
            <a:pPr marL="346075" lvl="1" indent="-225425" defTabSz="693481">
              <a:spcAft>
                <a:spcPts val="474"/>
              </a:spcAft>
              <a:buFont typeface="Courier New,monospace" panose="020B0604020202020204" pitchFamily="34" charset="0"/>
              <a:buChar char="o"/>
            </a:pPr>
            <a:r>
              <a:rPr lang="en-US" sz="1550" kern="1200" dirty="0">
                <a:latin typeface="+mn-lt"/>
                <a:ea typeface="+mn-ea"/>
                <a:cs typeface="Calibri"/>
              </a:rPr>
              <a:t>Doesn't bias if MCAR</a:t>
            </a:r>
            <a:endParaRPr lang="en-US" sz="1550" kern="1200" dirty="0">
              <a:latin typeface="+mn-lt"/>
              <a:cs typeface="Calibri"/>
            </a:endParaRPr>
          </a:p>
          <a:p>
            <a:pPr marL="346075" lvl="1" indent="-225425" defTabSz="693481">
              <a:spcAft>
                <a:spcPts val="474"/>
              </a:spcAft>
              <a:buFont typeface="Courier New,monospace" panose="020B0604020202020204" pitchFamily="34" charset="0"/>
              <a:buChar char="o"/>
            </a:pPr>
            <a:endParaRPr lang="en-US" sz="1580" kern="1200">
              <a:solidFill>
                <a:srgbClr val="555555"/>
              </a:solidFill>
              <a:latin typeface="+mn-lt"/>
              <a:cs typeface="Calibri"/>
            </a:endParaRPr>
          </a:p>
          <a:p>
            <a:pPr marL="346075" lvl="1" indent="-225425" defTabSz="722376">
              <a:spcAft>
                <a:spcPts val="474"/>
              </a:spcAft>
              <a:buFont typeface="Courier New,monospace" panose="020B0604020202020204" pitchFamily="34" charset="0"/>
              <a:buChar char="o"/>
            </a:pPr>
            <a:endParaRPr lang="en-US" sz="1422" kern="1200">
              <a:solidFill>
                <a:srgbClr val="555555"/>
              </a:solidFill>
              <a:latin typeface="+mn-lt"/>
              <a:cs typeface="Calibri"/>
            </a:endParaRPr>
          </a:p>
          <a:p>
            <a:pPr marL="346075" lvl="1" defTabSz="722376">
              <a:spcAft>
                <a:spcPts val="474"/>
              </a:spcAft>
              <a:buFont typeface="Courier New" panose="020B0604020202020204" pitchFamily="34" charset="0"/>
              <a:buChar char="o"/>
            </a:pPr>
            <a:endParaRPr lang="en-US" sz="2212" kern="1200">
              <a:solidFill>
                <a:srgbClr val="555555"/>
              </a:solidFill>
              <a:latin typeface="+mn-lt"/>
              <a:cs typeface="Calibri"/>
            </a:endParaRPr>
          </a:p>
          <a:p>
            <a:pPr defTabSz="722376">
              <a:spcAft>
                <a:spcPts val="474"/>
              </a:spcAft>
            </a:pPr>
            <a:endParaRPr lang="en-US" sz="2212" kern="1200">
              <a:solidFill>
                <a:srgbClr val="555555"/>
              </a:solidFill>
              <a:latin typeface="+mn-lt"/>
              <a:ea typeface="+mn-ea"/>
              <a:cs typeface="Calibri"/>
            </a:endParaRPr>
          </a:p>
          <a:p>
            <a:pPr>
              <a:spcAft>
                <a:spcPts val="600"/>
              </a:spcAft>
            </a:pPr>
            <a:endParaRPr lang="en-US" sz="2800">
              <a:cs typeface="Calibri"/>
            </a:endParaRPr>
          </a:p>
        </p:txBody>
      </p:sp>
      <p:sp>
        <p:nvSpPr>
          <p:cNvPr id="6" name="Content Placeholder 5">
            <a:extLst>
              <a:ext uri="{FF2B5EF4-FFF2-40B4-BE49-F238E27FC236}">
                <a16:creationId xmlns:a16="http://schemas.microsoft.com/office/drawing/2014/main" id="{B4E1456C-7939-AEFD-CB81-BD0D018222E7}"/>
              </a:ext>
            </a:extLst>
          </p:cNvPr>
          <p:cNvSpPr>
            <a:spLocks/>
          </p:cNvSpPr>
          <p:nvPr/>
        </p:nvSpPr>
        <p:spPr>
          <a:xfrm>
            <a:off x="4472931" y="2594994"/>
            <a:ext cx="3071051" cy="2633190"/>
          </a:xfrm>
          <a:prstGeom prst="rect">
            <a:avLst/>
          </a:prstGeom>
        </p:spPr>
        <p:txBody>
          <a:bodyPr vert="horz" wrap="square" lIns="91440" tIns="45720" rIns="91440" bIns="45720" rtlCol="0" anchor="t">
            <a:normAutofit/>
          </a:bodyPr>
          <a:lstStyle/>
          <a:p>
            <a:pPr defTabSz="693481">
              <a:spcAft>
                <a:spcPts val="474"/>
              </a:spcAft>
            </a:pPr>
            <a:r>
              <a:rPr lang="en-US" sz="1550" kern="1200" dirty="0">
                <a:latin typeface="+mn-lt"/>
                <a:ea typeface="+mn-ea"/>
                <a:cs typeface="Calibri"/>
              </a:rPr>
              <a:t>Cons:</a:t>
            </a:r>
            <a:endParaRPr lang="en-US" sz="1550" kern="1200" dirty="0">
              <a:latin typeface="+mn-lt"/>
              <a:cs typeface="Calibri"/>
            </a:endParaRPr>
          </a:p>
          <a:p>
            <a:pPr marL="346075" lvl="1" indent="-225425" defTabSz="693481">
              <a:spcAft>
                <a:spcPts val="474"/>
              </a:spcAft>
              <a:buFont typeface="Courier New,monospace" panose="020B0604020202020204" pitchFamily="34" charset="0"/>
              <a:buChar char="o"/>
            </a:pPr>
            <a:r>
              <a:rPr lang="en-US" sz="1550" kern="1200" dirty="0">
                <a:latin typeface="+mn-lt"/>
                <a:ea typeface="+mn-ea"/>
                <a:cs typeface="Calibri"/>
              </a:rPr>
              <a:t>False impression of N</a:t>
            </a:r>
            <a:endParaRPr lang="en-US" sz="1550" kern="1200" dirty="0">
              <a:latin typeface="+mn-lt"/>
              <a:cs typeface="Calibri"/>
            </a:endParaRPr>
          </a:p>
          <a:p>
            <a:pPr marL="346075" lvl="1" indent="-225425" defTabSz="693481">
              <a:spcAft>
                <a:spcPts val="474"/>
              </a:spcAft>
              <a:buFont typeface="Courier New,monospace" panose="020B0604020202020204" pitchFamily="34" charset="0"/>
              <a:buChar char="o"/>
            </a:pPr>
            <a:r>
              <a:rPr lang="en-US" sz="1550" kern="1200" dirty="0">
                <a:latin typeface="+mn-lt"/>
                <a:ea typeface="+mn-ea"/>
                <a:cs typeface="Calibri"/>
              </a:rPr>
              <a:t>Causes standard deviation to be underestimated</a:t>
            </a:r>
            <a:endParaRPr lang="en-US" sz="1550" kern="1200" dirty="0">
              <a:latin typeface="+mn-lt"/>
              <a:cs typeface="Calibri"/>
            </a:endParaRPr>
          </a:p>
          <a:p>
            <a:pPr marL="346075" lvl="1" indent="-225425" defTabSz="722376">
              <a:spcAft>
                <a:spcPts val="474"/>
              </a:spcAft>
              <a:buFont typeface="Courier New,monospace" panose="020B0604020202020204" pitchFamily="34" charset="0"/>
              <a:buChar char="o"/>
            </a:pPr>
            <a:r>
              <a:rPr lang="en-US" sz="1550" kern="1200" dirty="0">
                <a:latin typeface="+mn-lt"/>
                <a:ea typeface="+mn-ea"/>
                <a:cs typeface="Calibri"/>
              </a:rPr>
              <a:t>Distorts relationships between variables by "pulling" estimates of the correlation toward zero (Gelman, 2007).</a:t>
            </a:r>
            <a:endParaRPr lang="en-US" sz="1550" kern="1200" dirty="0">
              <a:latin typeface="+mn-lt"/>
              <a:cs typeface="Calibri"/>
            </a:endParaRPr>
          </a:p>
          <a:p>
            <a:pPr marL="346075" lvl="1" defTabSz="722376">
              <a:spcAft>
                <a:spcPts val="474"/>
              </a:spcAft>
              <a:buFont typeface="Courier New" panose="020B0604020202020204" pitchFamily="34" charset="0"/>
              <a:buChar char="o"/>
            </a:pPr>
            <a:endParaRPr lang="en-US" sz="2212" kern="1200">
              <a:solidFill>
                <a:srgbClr val="555555"/>
              </a:solidFill>
              <a:latin typeface="+mn-lt"/>
              <a:cs typeface="Calibri"/>
            </a:endParaRPr>
          </a:p>
          <a:p>
            <a:pPr marL="346075" lvl="1" defTabSz="722376">
              <a:spcAft>
                <a:spcPts val="474"/>
              </a:spcAft>
              <a:buFont typeface="Courier New" panose="020B0604020202020204" pitchFamily="34" charset="0"/>
              <a:buChar char="o"/>
            </a:pPr>
            <a:endParaRPr lang="en-US" sz="2212" kern="1200">
              <a:solidFill>
                <a:srgbClr val="555555"/>
              </a:solidFill>
              <a:latin typeface="+mn-lt"/>
              <a:cs typeface="Calibri"/>
            </a:endParaRPr>
          </a:p>
          <a:p>
            <a:pPr lvl="1">
              <a:spcAft>
                <a:spcPts val="600"/>
              </a:spcAft>
              <a:buFont typeface="Courier New" panose="020B0604020202020204" pitchFamily="34" charset="0"/>
              <a:buChar char="o"/>
            </a:pPr>
            <a:endParaRPr lang="en-US" sz="2800">
              <a:cs typeface="Calibri"/>
            </a:endParaRPr>
          </a:p>
        </p:txBody>
      </p:sp>
      <p:sp>
        <p:nvSpPr>
          <p:cNvPr id="10" name="TextBox 9">
            <a:extLst>
              <a:ext uri="{FF2B5EF4-FFF2-40B4-BE49-F238E27FC236}">
                <a16:creationId xmlns:a16="http://schemas.microsoft.com/office/drawing/2014/main" id="{D08B356D-D4EE-7A29-4E9A-42D509BCA9A8}"/>
              </a:ext>
            </a:extLst>
          </p:cNvPr>
          <p:cNvSpPr txBox="1"/>
          <p:nvPr/>
        </p:nvSpPr>
        <p:spPr>
          <a:xfrm>
            <a:off x="643470" y="1589601"/>
            <a:ext cx="6180801" cy="10744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722376"/>
            <a:r>
              <a:rPr lang="en-US" sz="1550" kern="1200" dirty="0">
                <a:latin typeface="+mn-lt"/>
                <a:ea typeface="+mn-ea"/>
                <a:cs typeface="Calibri"/>
              </a:rPr>
              <a:t>Process: Replace each missing value with the mean of the observed values for that variable. </a:t>
            </a:r>
          </a:p>
          <a:p>
            <a:pPr marL="225425" indent="-225425" defTabSz="722376">
              <a:buFont typeface="Arial"/>
              <a:buChar char="•"/>
            </a:pPr>
            <a:endParaRPr lang="en-US" sz="1422" kern="1200">
              <a:solidFill>
                <a:srgbClr val="555555"/>
              </a:solidFill>
              <a:latin typeface="+mn-lt"/>
              <a:cs typeface="Calibri"/>
            </a:endParaRPr>
          </a:p>
          <a:p>
            <a:pPr marL="285750" indent="-285750">
              <a:buFont typeface="Arial"/>
              <a:buChar char="•"/>
            </a:pPr>
            <a:endParaRPr lang="en-US">
              <a:cs typeface="Calibri"/>
            </a:endParaRPr>
          </a:p>
        </p:txBody>
      </p:sp>
    </p:spTree>
    <p:extLst>
      <p:ext uri="{BB962C8B-B14F-4D97-AF65-F5344CB8AC3E}">
        <p14:creationId xmlns:p14="http://schemas.microsoft.com/office/powerpoint/2010/main" val="197437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412A842-B9E7-4C3C-B662-F4D51B2DA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F46F1031-33AF-48F9-9F84-ABD90CFA0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01444" y="0"/>
            <a:ext cx="4090556" cy="6858000"/>
          </a:xfrm>
          <a:custGeom>
            <a:avLst/>
            <a:gdLst>
              <a:gd name="connsiteX0" fmla="*/ 0 w 4090556"/>
              <a:gd name="connsiteY0" fmla="*/ 0 h 6858000"/>
              <a:gd name="connsiteX1" fmla="*/ 4077555 w 4090556"/>
              <a:gd name="connsiteY1" fmla="*/ 0 h 6858000"/>
              <a:gd name="connsiteX2" fmla="*/ 4077574 w 4090556"/>
              <a:gd name="connsiteY2" fmla="*/ 720 h 6858000"/>
              <a:gd name="connsiteX3" fmla="*/ 4075790 w 4090556"/>
              <a:gd name="connsiteY3" fmla="*/ 575485 h 6858000"/>
              <a:gd name="connsiteX4" fmla="*/ 4076555 w 4090556"/>
              <a:gd name="connsiteY4" fmla="*/ 932245 h 6858000"/>
              <a:gd name="connsiteX5" fmla="*/ 4076555 w 4090556"/>
              <a:gd name="connsiteY5" fmla="*/ 1286711 h 6858000"/>
              <a:gd name="connsiteX6" fmla="*/ 4082288 w 4090556"/>
              <a:gd name="connsiteY6" fmla="*/ 1595180 h 6858000"/>
              <a:gd name="connsiteX7" fmla="*/ 4078211 w 4090556"/>
              <a:gd name="connsiteY7" fmla="*/ 2133123 h 6858000"/>
              <a:gd name="connsiteX8" fmla="*/ 4071968 w 4090556"/>
              <a:gd name="connsiteY8" fmla="*/ 2946025 h 6858000"/>
              <a:gd name="connsiteX9" fmla="*/ 4068401 w 4090556"/>
              <a:gd name="connsiteY9" fmla="*/ 3502061 h 6858000"/>
              <a:gd name="connsiteX10" fmla="*/ 4087513 w 4090556"/>
              <a:gd name="connsiteY10" fmla="*/ 4076061 h 6858000"/>
              <a:gd name="connsiteX11" fmla="*/ 4076938 w 4090556"/>
              <a:gd name="connsiteY11" fmla="*/ 4442632 h 6858000"/>
              <a:gd name="connsiteX12" fmla="*/ 4071459 w 4090556"/>
              <a:gd name="connsiteY12" fmla="*/ 4827550 h 6858000"/>
              <a:gd name="connsiteX13" fmla="*/ 4071459 w 4090556"/>
              <a:gd name="connsiteY13" fmla="*/ 5019945 h 6858000"/>
              <a:gd name="connsiteX14" fmla="*/ 4084200 w 4090556"/>
              <a:gd name="connsiteY14" fmla="*/ 5490104 h 6858000"/>
              <a:gd name="connsiteX15" fmla="*/ 4077446 w 4090556"/>
              <a:gd name="connsiteY15" fmla="*/ 5844569 h 6858000"/>
              <a:gd name="connsiteX16" fmla="*/ 4082544 w 4090556"/>
              <a:gd name="connsiteY16" fmla="*/ 6260195 h 6858000"/>
              <a:gd name="connsiteX17" fmla="*/ 4086110 w 4090556"/>
              <a:gd name="connsiteY17" fmla="*/ 6706145 h 6858000"/>
              <a:gd name="connsiteX18" fmla="*/ 4086135 w 4090556"/>
              <a:gd name="connsiteY18" fmla="*/ 6794562 h 6858000"/>
              <a:gd name="connsiteX19" fmla="*/ 4080334 w 4090556"/>
              <a:gd name="connsiteY19" fmla="*/ 6858000 h 6858000"/>
              <a:gd name="connsiteX20" fmla="*/ 0 w 4090556"/>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090556" h="6858000">
                <a:moveTo>
                  <a:pt x="0" y="0"/>
                </a:moveTo>
                <a:lnTo>
                  <a:pt x="4077555" y="0"/>
                </a:lnTo>
                <a:lnTo>
                  <a:pt x="4077574" y="720"/>
                </a:lnTo>
                <a:cubicBezTo>
                  <a:pt x="4079358" y="192351"/>
                  <a:pt x="4064960" y="384364"/>
                  <a:pt x="4075790" y="575485"/>
                </a:cubicBezTo>
                <a:cubicBezTo>
                  <a:pt x="4082544" y="694108"/>
                  <a:pt x="4081269" y="814132"/>
                  <a:pt x="4076555" y="932245"/>
                </a:cubicBezTo>
                <a:cubicBezTo>
                  <a:pt x="4071840" y="1050357"/>
                  <a:pt x="4065470" y="1168597"/>
                  <a:pt x="4076555" y="1286711"/>
                </a:cubicBezTo>
                <a:cubicBezTo>
                  <a:pt x="4084710" y="1389317"/>
                  <a:pt x="4086621" y="1492332"/>
                  <a:pt x="4082288" y="1595180"/>
                </a:cubicBezTo>
                <a:cubicBezTo>
                  <a:pt x="4077319" y="1774452"/>
                  <a:pt x="4067637" y="1953851"/>
                  <a:pt x="4078211" y="2133123"/>
                </a:cubicBezTo>
                <a:cubicBezTo>
                  <a:pt x="4094393" y="2404260"/>
                  <a:pt x="4084710" y="2675143"/>
                  <a:pt x="4071968" y="2946025"/>
                </a:cubicBezTo>
                <a:cubicBezTo>
                  <a:pt x="4063049" y="3131413"/>
                  <a:pt x="4055659" y="3316673"/>
                  <a:pt x="4068401" y="3502061"/>
                </a:cubicBezTo>
                <a:cubicBezTo>
                  <a:pt x="4081396" y="3693182"/>
                  <a:pt x="4097323" y="3884176"/>
                  <a:pt x="4087513" y="4076061"/>
                </a:cubicBezTo>
                <a:cubicBezTo>
                  <a:pt x="4081142" y="4198251"/>
                  <a:pt x="4069037" y="4320315"/>
                  <a:pt x="4076938" y="4442632"/>
                </a:cubicBezTo>
                <a:cubicBezTo>
                  <a:pt x="4083270" y="4570925"/>
                  <a:pt x="4081435" y="4699486"/>
                  <a:pt x="4071459" y="4827550"/>
                </a:cubicBezTo>
                <a:cubicBezTo>
                  <a:pt x="4065725" y="4891550"/>
                  <a:pt x="4065725" y="4955945"/>
                  <a:pt x="4071459" y="5019945"/>
                </a:cubicBezTo>
                <a:cubicBezTo>
                  <a:pt x="4087742" y="5176105"/>
                  <a:pt x="4091997" y="5333296"/>
                  <a:pt x="4084200" y="5490104"/>
                </a:cubicBezTo>
                <a:cubicBezTo>
                  <a:pt x="4079740" y="5608217"/>
                  <a:pt x="4071968" y="5726202"/>
                  <a:pt x="4077446" y="5844569"/>
                </a:cubicBezTo>
                <a:cubicBezTo>
                  <a:pt x="4083944" y="5983069"/>
                  <a:pt x="4088914" y="6121696"/>
                  <a:pt x="4082544" y="6260195"/>
                </a:cubicBezTo>
                <a:cubicBezTo>
                  <a:pt x="4075841" y="6408803"/>
                  <a:pt x="4077026" y="6557662"/>
                  <a:pt x="4086110" y="6706145"/>
                </a:cubicBezTo>
                <a:cubicBezTo>
                  <a:pt x="4087467" y="6735616"/>
                  <a:pt x="4087474" y="6765120"/>
                  <a:pt x="4086135" y="6794562"/>
                </a:cubicBezTo>
                <a:lnTo>
                  <a:pt x="4080334"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5004C29-724F-B2FC-C25D-37E22BF276FB}"/>
              </a:ext>
            </a:extLst>
          </p:cNvPr>
          <p:cNvSpPr>
            <a:spLocks noGrp="1"/>
          </p:cNvSpPr>
          <p:nvPr>
            <p:ph type="title"/>
          </p:nvPr>
        </p:nvSpPr>
        <p:spPr>
          <a:xfrm>
            <a:off x="8453805" y="640823"/>
            <a:ext cx="3103194" cy="5583148"/>
          </a:xfrm>
        </p:spPr>
        <p:txBody>
          <a:bodyPr anchor="ctr">
            <a:normAutofit/>
          </a:bodyPr>
          <a:lstStyle/>
          <a:p>
            <a:r>
              <a:rPr lang="en-US" sz="4000" dirty="0">
                <a:solidFill>
                  <a:srgbClr val="FFFFFF"/>
                </a:solidFill>
                <a:cs typeface="Calibri Light"/>
              </a:rPr>
              <a:t>Imputation Method #2: Dummy Variable Approach</a:t>
            </a:r>
            <a:endParaRPr lang="en-US" sz="4000" dirty="0">
              <a:solidFill>
                <a:srgbClr val="FFFFFF"/>
              </a:solidFill>
            </a:endParaRPr>
          </a:p>
        </p:txBody>
      </p:sp>
      <p:sp>
        <p:nvSpPr>
          <p:cNvPr id="6" name="Content Placeholder 5">
            <a:extLst>
              <a:ext uri="{FF2B5EF4-FFF2-40B4-BE49-F238E27FC236}">
                <a16:creationId xmlns:a16="http://schemas.microsoft.com/office/drawing/2014/main" id="{42BBAB27-3A76-F9DE-5D5A-F3090706D2A8}"/>
              </a:ext>
            </a:extLst>
          </p:cNvPr>
          <p:cNvSpPr>
            <a:spLocks/>
          </p:cNvSpPr>
          <p:nvPr/>
        </p:nvSpPr>
        <p:spPr>
          <a:xfrm>
            <a:off x="4366763" y="2900360"/>
            <a:ext cx="2930294" cy="3330925"/>
          </a:xfrm>
          <a:prstGeom prst="rect">
            <a:avLst/>
          </a:prstGeom>
        </p:spPr>
        <p:txBody>
          <a:bodyPr vert="horz" lIns="91440" tIns="45720" rIns="91440" bIns="45720" rtlCol="0" anchor="t">
            <a:normAutofit/>
          </a:bodyPr>
          <a:lstStyle/>
          <a:p>
            <a:pPr defTabSz="630936"/>
            <a:endParaRPr lang="en-US" sz="1400" kern="1200" dirty="0">
              <a:latin typeface="+mn-lt"/>
              <a:cs typeface="Calibri"/>
            </a:endParaRPr>
          </a:p>
          <a:p>
            <a:pPr defTabSz="630936"/>
            <a:r>
              <a:rPr lang="en-US" kern="1200" dirty="0">
                <a:latin typeface="+mn-lt"/>
                <a:ea typeface="+mn-ea"/>
                <a:cs typeface="Calibri"/>
              </a:rPr>
              <a:t>Cons:</a:t>
            </a:r>
            <a:endParaRPr lang="en-US" kern="1200" dirty="0">
              <a:latin typeface="+mn-lt"/>
              <a:cs typeface="Calibri"/>
            </a:endParaRPr>
          </a:p>
          <a:p>
            <a:pPr marL="600710" lvl="1" indent="-285750" defTabSz="630936">
              <a:buFont typeface="Arial"/>
              <a:buChar char="•"/>
            </a:pPr>
            <a:r>
              <a:rPr lang="en-US" sz="1400" dirty="0">
                <a:cs typeface="Calibri"/>
              </a:rPr>
              <a:t> </a:t>
            </a:r>
            <a:r>
              <a:rPr lang="en-US" sz="1400" kern="1200" dirty="0">
                <a:latin typeface="+mn-lt"/>
                <a:ea typeface="+mn-ea"/>
                <a:cs typeface="Calibri"/>
              </a:rPr>
              <a:t>Assumes the observations are missing at random, which is not always the case.</a:t>
            </a:r>
            <a:r>
              <a:rPr lang="en-US" sz="1400" dirty="0">
                <a:cs typeface="Calibri"/>
              </a:rPr>
              <a:t> </a:t>
            </a:r>
          </a:p>
          <a:p>
            <a:pPr marL="600710" lvl="1" indent="-285750" defTabSz="630936">
              <a:buFont typeface="Arial"/>
              <a:buChar char="•"/>
            </a:pPr>
            <a:endParaRPr lang="en-US" sz="1400" dirty="0">
              <a:cs typeface="Calibri"/>
            </a:endParaRPr>
          </a:p>
          <a:p>
            <a:pPr marL="600710" lvl="1" indent="-285750" defTabSz="630936">
              <a:buFont typeface="Arial"/>
              <a:buChar char="•"/>
            </a:pPr>
            <a:r>
              <a:rPr lang="en-US" sz="1400" dirty="0">
                <a:cs typeface="Calibri"/>
              </a:rPr>
              <a:t> </a:t>
            </a:r>
            <a:r>
              <a:rPr lang="en-US" sz="1400" kern="1200" dirty="0">
                <a:latin typeface="+mn-lt"/>
                <a:ea typeface="+mn-ea"/>
                <a:cs typeface="Calibri"/>
              </a:rPr>
              <a:t>Yields biased coefficient estimates for the other variables in the model because it forces the slope to be the same across both missing-data groups.</a:t>
            </a:r>
            <a:r>
              <a:rPr lang="en-US" sz="1400" dirty="0">
                <a:cs typeface="Calibri"/>
              </a:rPr>
              <a:t> </a:t>
            </a:r>
            <a:endParaRPr lang="en-US" sz="1400">
              <a:cs typeface="Calibri"/>
            </a:endParaRPr>
          </a:p>
          <a:p>
            <a:pPr marL="314960" lvl="1" defTabSz="630936">
              <a:buFont typeface="Arial" panose="020B0604020202020204" pitchFamily="34" charset="0"/>
              <a:buChar char="•"/>
            </a:pPr>
            <a:endParaRPr lang="en-US" sz="1242" kern="1200">
              <a:solidFill>
                <a:srgbClr val="555555"/>
              </a:solidFill>
              <a:latin typeface="+mn-lt"/>
              <a:cs typeface="Calibri"/>
            </a:endParaRPr>
          </a:p>
          <a:p>
            <a:pPr lvl="1">
              <a:buFont typeface="Arial" panose="020B0604020202020204" pitchFamily="34" charset="0"/>
              <a:buChar char="•"/>
            </a:pPr>
            <a:endParaRPr lang="en-US">
              <a:cs typeface="Calibri"/>
            </a:endParaRPr>
          </a:p>
        </p:txBody>
      </p:sp>
      <p:sp>
        <p:nvSpPr>
          <p:cNvPr id="8" name="TextBox 7">
            <a:extLst>
              <a:ext uri="{FF2B5EF4-FFF2-40B4-BE49-F238E27FC236}">
                <a16:creationId xmlns:a16="http://schemas.microsoft.com/office/drawing/2014/main" id="{04F9A157-1FE2-41D9-DDC1-2209A3FF8055}"/>
              </a:ext>
            </a:extLst>
          </p:cNvPr>
          <p:cNvSpPr txBox="1"/>
          <p:nvPr/>
        </p:nvSpPr>
        <p:spPr>
          <a:xfrm>
            <a:off x="549396" y="1132128"/>
            <a:ext cx="6900512" cy="15542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630936">
              <a:lnSpc>
                <a:spcPct val="90000"/>
              </a:lnSpc>
              <a:spcBef>
                <a:spcPts val="690"/>
              </a:spcBef>
            </a:pPr>
            <a:r>
              <a:rPr lang="en-US" sz="1600" kern="1200" dirty="0">
                <a:latin typeface="+mn-lt"/>
                <a:ea typeface="+mn-ea"/>
                <a:cs typeface="Calibri"/>
              </a:rPr>
              <a:t>Process:</a:t>
            </a:r>
            <a:endParaRPr lang="en-US" sz="1600" kern="1200" dirty="0">
              <a:latin typeface="+mn-lt"/>
              <a:cs typeface="Calibri"/>
            </a:endParaRPr>
          </a:p>
          <a:p>
            <a:pPr marL="601345" lvl="1" indent="-285750" defTabSz="630936">
              <a:lnSpc>
                <a:spcPct val="90000"/>
              </a:lnSpc>
              <a:spcBef>
                <a:spcPts val="345"/>
              </a:spcBef>
              <a:buFont typeface="Arial"/>
              <a:buChar char="•"/>
            </a:pPr>
            <a:r>
              <a:rPr lang="en-US" sz="1600" kern="1200" dirty="0">
                <a:latin typeface="+mn-lt"/>
                <a:ea typeface="+mn-ea"/>
                <a:cs typeface="Calibri"/>
              </a:rPr>
              <a:t>Create a dummy variable where the value is 0 if not missing and 1 if missing</a:t>
            </a:r>
            <a:endParaRPr lang="en-US" sz="1600" kern="1200" dirty="0">
              <a:latin typeface="+mn-lt"/>
              <a:cs typeface="Calibri"/>
            </a:endParaRPr>
          </a:p>
          <a:p>
            <a:pPr marL="512445" lvl="1" indent="-196850" defTabSz="630936">
              <a:lnSpc>
                <a:spcPct val="90000"/>
              </a:lnSpc>
              <a:spcBef>
                <a:spcPts val="345"/>
              </a:spcBef>
              <a:buFont typeface="Arial"/>
              <a:buChar char="•"/>
            </a:pPr>
            <a:r>
              <a:rPr lang="en-US" sz="1600" dirty="0">
                <a:cs typeface="Calibri"/>
              </a:rPr>
              <a:t>  </a:t>
            </a:r>
            <a:r>
              <a:rPr lang="en-US" sz="1600" kern="1200" dirty="0">
                <a:latin typeface="+mn-lt"/>
                <a:ea typeface="+mn-ea"/>
                <a:cs typeface="Calibri"/>
              </a:rPr>
              <a:t>Fill in the missing values of the variable of interest with a constant value like one or the mean.</a:t>
            </a:r>
            <a:endParaRPr lang="en-US" sz="1600" kern="1200" dirty="0">
              <a:latin typeface="+mn-lt"/>
              <a:cs typeface="Calibri"/>
            </a:endParaRPr>
          </a:p>
          <a:p>
            <a:pPr algn="l"/>
            <a:endParaRPr lang="en-US">
              <a:cs typeface="Calibri"/>
            </a:endParaRPr>
          </a:p>
        </p:txBody>
      </p:sp>
      <p:sp>
        <p:nvSpPr>
          <p:cNvPr id="9" name="TextBox 8">
            <a:extLst>
              <a:ext uri="{FF2B5EF4-FFF2-40B4-BE49-F238E27FC236}">
                <a16:creationId xmlns:a16="http://schemas.microsoft.com/office/drawing/2014/main" id="{414F4C56-C9C1-C6F0-0AF3-C0103321FC6E}"/>
              </a:ext>
            </a:extLst>
          </p:cNvPr>
          <p:cNvSpPr txBox="1"/>
          <p:nvPr/>
        </p:nvSpPr>
        <p:spPr>
          <a:xfrm>
            <a:off x="643471" y="3101003"/>
            <a:ext cx="3565886" cy="13049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630936"/>
            <a:r>
              <a:rPr lang="en-US" kern="1200" dirty="0">
                <a:latin typeface="+mn-lt"/>
                <a:ea typeface="+mn-ea"/>
                <a:cs typeface="Calibri"/>
              </a:rPr>
              <a:t>Pros:</a:t>
            </a:r>
            <a:endParaRPr lang="en-US" kern="1200" dirty="0">
              <a:latin typeface="+mn-lt"/>
              <a:cs typeface="Calibri"/>
            </a:endParaRPr>
          </a:p>
          <a:p>
            <a:pPr marL="601345" lvl="1" indent="-285750" defTabSz="630936">
              <a:lnSpc>
                <a:spcPct val="90000"/>
              </a:lnSpc>
              <a:spcBef>
                <a:spcPts val="345"/>
              </a:spcBef>
              <a:buFont typeface="Arial"/>
              <a:buChar char="•"/>
            </a:pPr>
            <a:r>
              <a:rPr lang="en-US" sz="1400" kern="1200" dirty="0">
                <a:latin typeface="+mn-lt"/>
                <a:ea typeface="+mn-ea"/>
                <a:cs typeface="Calibri"/>
              </a:rPr>
              <a:t>Uses all available information for estimations</a:t>
            </a:r>
            <a:endParaRPr lang="en-US" sz="1400" kern="1200" dirty="0">
              <a:latin typeface="+mn-lt"/>
              <a:cs typeface="Calibri"/>
            </a:endParaRPr>
          </a:p>
          <a:p>
            <a:pPr marL="512445" lvl="1" indent="-196850" defTabSz="630936">
              <a:lnSpc>
                <a:spcPct val="90000"/>
              </a:lnSpc>
              <a:spcBef>
                <a:spcPts val="345"/>
              </a:spcBef>
              <a:buFont typeface="Arial"/>
              <a:buChar char="•"/>
            </a:pPr>
            <a:r>
              <a:rPr lang="en-US" sz="1400" dirty="0">
                <a:cs typeface="Calibri"/>
              </a:rPr>
              <a:t> </a:t>
            </a:r>
            <a:r>
              <a:rPr lang="en-US" sz="1400" kern="1200" dirty="0">
                <a:latin typeface="+mn-lt"/>
                <a:ea typeface="+mn-ea"/>
                <a:cs typeface="Calibri"/>
              </a:rPr>
              <a:t>Able to get better estimate of slope</a:t>
            </a:r>
            <a:endParaRPr lang="en-US" sz="1400" kern="1200" dirty="0">
              <a:latin typeface="+mn-lt"/>
              <a:cs typeface="Calibri"/>
            </a:endParaRPr>
          </a:p>
          <a:p>
            <a:endParaRPr lang="en-US">
              <a:cs typeface="Calibri"/>
            </a:endParaRPr>
          </a:p>
        </p:txBody>
      </p:sp>
    </p:spTree>
    <p:extLst>
      <p:ext uri="{BB962C8B-B14F-4D97-AF65-F5344CB8AC3E}">
        <p14:creationId xmlns:p14="http://schemas.microsoft.com/office/powerpoint/2010/main" val="1255879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412A842-B9E7-4C3C-B662-F4D51B2DA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F46F1031-33AF-48F9-9F84-ABD90CFA0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01444" y="0"/>
            <a:ext cx="4090556" cy="6858000"/>
          </a:xfrm>
          <a:custGeom>
            <a:avLst/>
            <a:gdLst>
              <a:gd name="connsiteX0" fmla="*/ 0 w 4090556"/>
              <a:gd name="connsiteY0" fmla="*/ 0 h 6858000"/>
              <a:gd name="connsiteX1" fmla="*/ 4077555 w 4090556"/>
              <a:gd name="connsiteY1" fmla="*/ 0 h 6858000"/>
              <a:gd name="connsiteX2" fmla="*/ 4077574 w 4090556"/>
              <a:gd name="connsiteY2" fmla="*/ 720 h 6858000"/>
              <a:gd name="connsiteX3" fmla="*/ 4075790 w 4090556"/>
              <a:gd name="connsiteY3" fmla="*/ 575485 h 6858000"/>
              <a:gd name="connsiteX4" fmla="*/ 4076555 w 4090556"/>
              <a:gd name="connsiteY4" fmla="*/ 932245 h 6858000"/>
              <a:gd name="connsiteX5" fmla="*/ 4076555 w 4090556"/>
              <a:gd name="connsiteY5" fmla="*/ 1286711 h 6858000"/>
              <a:gd name="connsiteX6" fmla="*/ 4082288 w 4090556"/>
              <a:gd name="connsiteY6" fmla="*/ 1595180 h 6858000"/>
              <a:gd name="connsiteX7" fmla="*/ 4078211 w 4090556"/>
              <a:gd name="connsiteY7" fmla="*/ 2133123 h 6858000"/>
              <a:gd name="connsiteX8" fmla="*/ 4071968 w 4090556"/>
              <a:gd name="connsiteY8" fmla="*/ 2946025 h 6858000"/>
              <a:gd name="connsiteX9" fmla="*/ 4068401 w 4090556"/>
              <a:gd name="connsiteY9" fmla="*/ 3502061 h 6858000"/>
              <a:gd name="connsiteX10" fmla="*/ 4087513 w 4090556"/>
              <a:gd name="connsiteY10" fmla="*/ 4076061 h 6858000"/>
              <a:gd name="connsiteX11" fmla="*/ 4076938 w 4090556"/>
              <a:gd name="connsiteY11" fmla="*/ 4442632 h 6858000"/>
              <a:gd name="connsiteX12" fmla="*/ 4071459 w 4090556"/>
              <a:gd name="connsiteY12" fmla="*/ 4827550 h 6858000"/>
              <a:gd name="connsiteX13" fmla="*/ 4071459 w 4090556"/>
              <a:gd name="connsiteY13" fmla="*/ 5019945 h 6858000"/>
              <a:gd name="connsiteX14" fmla="*/ 4084200 w 4090556"/>
              <a:gd name="connsiteY14" fmla="*/ 5490104 h 6858000"/>
              <a:gd name="connsiteX15" fmla="*/ 4077446 w 4090556"/>
              <a:gd name="connsiteY15" fmla="*/ 5844569 h 6858000"/>
              <a:gd name="connsiteX16" fmla="*/ 4082544 w 4090556"/>
              <a:gd name="connsiteY16" fmla="*/ 6260195 h 6858000"/>
              <a:gd name="connsiteX17" fmla="*/ 4086110 w 4090556"/>
              <a:gd name="connsiteY17" fmla="*/ 6706145 h 6858000"/>
              <a:gd name="connsiteX18" fmla="*/ 4086135 w 4090556"/>
              <a:gd name="connsiteY18" fmla="*/ 6794562 h 6858000"/>
              <a:gd name="connsiteX19" fmla="*/ 4080334 w 4090556"/>
              <a:gd name="connsiteY19" fmla="*/ 6858000 h 6858000"/>
              <a:gd name="connsiteX20" fmla="*/ 0 w 4090556"/>
              <a:gd name="connsiteY2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090556" h="6858000">
                <a:moveTo>
                  <a:pt x="0" y="0"/>
                </a:moveTo>
                <a:lnTo>
                  <a:pt x="4077555" y="0"/>
                </a:lnTo>
                <a:lnTo>
                  <a:pt x="4077574" y="720"/>
                </a:lnTo>
                <a:cubicBezTo>
                  <a:pt x="4079358" y="192351"/>
                  <a:pt x="4064960" y="384364"/>
                  <a:pt x="4075790" y="575485"/>
                </a:cubicBezTo>
                <a:cubicBezTo>
                  <a:pt x="4082544" y="694108"/>
                  <a:pt x="4081269" y="814132"/>
                  <a:pt x="4076555" y="932245"/>
                </a:cubicBezTo>
                <a:cubicBezTo>
                  <a:pt x="4071840" y="1050357"/>
                  <a:pt x="4065470" y="1168597"/>
                  <a:pt x="4076555" y="1286711"/>
                </a:cubicBezTo>
                <a:cubicBezTo>
                  <a:pt x="4084710" y="1389317"/>
                  <a:pt x="4086621" y="1492332"/>
                  <a:pt x="4082288" y="1595180"/>
                </a:cubicBezTo>
                <a:cubicBezTo>
                  <a:pt x="4077319" y="1774452"/>
                  <a:pt x="4067637" y="1953851"/>
                  <a:pt x="4078211" y="2133123"/>
                </a:cubicBezTo>
                <a:cubicBezTo>
                  <a:pt x="4094393" y="2404260"/>
                  <a:pt x="4084710" y="2675143"/>
                  <a:pt x="4071968" y="2946025"/>
                </a:cubicBezTo>
                <a:cubicBezTo>
                  <a:pt x="4063049" y="3131413"/>
                  <a:pt x="4055659" y="3316673"/>
                  <a:pt x="4068401" y="3502061"/>
                </a:cubicBezTo>
                <a:cubicBezTo>
                  <a:pt x="4081396" y="3693182"/>
                  <a:pt x="4097323" y="3884176"/>
                  <a:pt x="4087513" y="4076061"/>
                </a:cubicBezTo>
                <a:cubicBezTo>
                  <a:pt x="4081142" y="4198251"/>
                  <a:pt x="4069037" y="4320315"/>
                  <a:pt x="4076938" y="4442632"/>
                </a:cubicBezTo>
                <a:cubicBezTo>
                  <a:pt x="4083270" y="4570925"/>
                  <a:pt x="4081435" y="4699486"/>
                  <a:pt x="4071459" y="4827550"/>
                </a:cubicBezTo>
                <a:cubicBezTo>
                  <a:pt x="4065725" y="4891550"/>
                  <a:pt x="4065725" y="4955945"/>
                  <a:pt x="4071459" y="5019945"/>
                </a:cubicBezTo>
                <a:cubicBezTo>
                  <a:pt x="4087742" y="5176105"/>
                  <a:pt x="4091997" y="5333296"/>
                  <a:pt x="4084200" y="5490104"/>
                </a:cubicBezTo>
                <a:cubicBezTo>
                  <a:pt x="4079740" y="5608217"/>
                  <a:pt x="4071968" y="5726202"/>
                  <a:pt x="4077446" y="5844569"/>
                </a:cubicBezTo>
                <a:cubicBezTo>
                  <a:pt x="4083944" y="5983069"/>
                  <a:pt x="4088914" y="6121696"/>
                  <a:pt x="4082544" y="6260195"/>
                </a:cubicBezTo>
                <a:cubicBezTo>
                  <a:pt x="4075841" y="6408803"/>
                  <a:pt x="4077026" y="6557662"/>
                  <a:pt x="4086110" y="6706145"/>
                </a:cubicBezTo>
                <a:cubicBezTo>
                  <a:pt x="4087467" y="6735616"/>
                  <a:pt x="4087474" y="6765120"/>
                  <a:pt x="4086135" y="6794562"/>
                </a:cubicBezTo>
                <a:lnTo>
                  <a:pt x="4080334"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A1E4569-63CF-8653-2664-C53E9967E506}"/>
              </a:ext>
            </a:extLst>
          </p:cNvPr>
          <p:cNvSpPr>
            <a:spLocks noGrp="1"/>
          </p:cNvSpPr>
          <p:nvPr>
            <p:ph type="title"/>
          </p:nvPr>
        </p:nvSpPr>
        <p:spPr>
          <a:xfrm>
            <a:off x="8453805" y="640823"/>
            <a:ext cx="3103194" cy="5583148"/>
          </a:xfrm>
        </p:spPr>
        <p:txBody>
          <a:bodyPr vert="horz" lIns="91440" tIns="45720" rIns="91440" bIns="45720" rtlCol="0" anchor="ctr">
            <a:normAutofit/>
          </a:bodyPr>
          <a:lstStyle/>
          <a:p>
            <a:r>
              <a:rPr lang="en-US" sz="3600" kern="1200" dirty="0">
                <a:solidFill>
                  <a:srgbClr val="FFFFFF"/>
                </a:solidFill>
                <a:latin typeface="+mj-lt"/>
                <a:ea typeface="+mj-ea"/>
                <a:cs typeface="+mj-cs"/>
              </a:rPr>
              <a:t>Imputation Method #3: Regression Imputation</a:t>
            </a:r>
          </a:p>
        </p:txBody>
      </p:sp>
      <p:sp>
        <p:nvSpPr>
          <p:cNvPr id="3" name="Content Placeholder 2">
            <a:extLst>
              <a:ext uri="{FF2B5EF4-FFF2-40B4-BE49-F238E27FC236}">
                <a16:creationId xmlns:a16="http://schemas.microsoft.com/office/drawing/2014/main" id="{AD2B0C13-EFB5-7742-4CC2-16F4869D401E}"/>
              </a:ext>
            </a:extLst>
          </p:cNvPr>
          <p:cNvSpPr>
            <a:spLocks/>
          </p:cNvSpPr>
          <p:nvPr/>
        </p:nvSpPr>
        <p:spPr>
          <a:xfrm>
            <a:off x="644121" y="3486971"/>
            <a:ext cx="3315196" cy="1798417"/>
          </a:xfrm>
          <a:prstGeom prst="rect">
            <a:avLst/>
          </a:prstGeom>
        </p:spPr>
        <p:txBody>
          <a:bodyPr vert="horz" lIns="91440" tIns="45720" rIns="91440" bIns="45720" rtlCol="0" anchor="t">
            <a:noAutofit/>
          </a:bodyPr>
          <a:lstStyle/>
          <a:p>
            <a:pPr defTabSz="630936"/>
            <a:r>
              <a:rPr lang="en-US" kern="1200" dirty="0">
                <a:latin typeface="+mn-lt"/>
                <a:ea typeface="+mn-ea"/>
                <a:cs typeface="Calibri"/>
              </a:rPr>
              <a:t>Pros:</a:t>
            </a:r>
            <a:endParaRPr lang="en-US" kern="1200" dirty="0">
              <a:latin typeface="+mn-lt"/>
              <a:cs typeface="Calibri"/>
            </a:endParaRPr>
          </a:p>
          <a:p>
            <a:pPr marL="314960" lvl="1" defTabSz="630936">
              <a:buFont typeface="Courier New" panose="020B0604020202020204" pitchFamily="34" charset="0"/>
              <a:buChar char="o"/>
            </a:pPr>
            <a:r>
              <a:rPr lang="en-US" sz="1600" dirty="0">
                <a:cs typeface="Calibri"/>
              </a:rPr>
              <a:t> </a:t>
            </a:r>
            <a:r>
              <a:rPr lang="en-US" sz="1600" kern="1200" dirty="0">
                <a:latin typeface="+mn-lt"/>
                <a:ea typeface="+mn-ea"/>
                <a:cs typeface="Calibri"/>
              </a:rPr>
              <a:t>Uses information from</a:t>
            </a:r>
            <a:r>
              <a:rPr lang="en-US" sz="1400" kern="1200" dirty="0">
                <a:latin typeface="+mn-lt"/>
                <a:ea typeface="+mn-ea"/>
                <a:cs typeface="Calibri"/>
              </a:rPr>
              <a:t> </a:t>
            </a:r>
            <a:r>
              <a:rPr lang="en-US" sz="1600" kern="1200" dirty="0">
                <a:latin typeface="+mn-lt"/>
                <a:ea typeface="+mn-ea"/>
                <a:cs typeface="Calibri"/>
              </a:rPr>
              <a:t>observed data</a:t>
            </a:r>
            <a:endParaRPr lang="en-US" sz="1600" kern="1200" dirty="0">
              <a:latin typeface="+mn-lt"/>
              <a:cs typeface="Calibri"/>
            </a:endParaRPr>
          </a:p>
          <a:p>
            <a:pPr marL="314960" lvl="1" defTabSz="630936">
              <a:buFont typeface="Courier New" panose="020B0604020202020204" pitchFamily="34" charset="0"/>
              <a:buChar char="o"/>
            </a:pPr>
            <a:r>
              <a:rPr lang="en-US" sz="1600" dirty="0">
                <a:cs typeface="Calibri"/>
              </a:rPr>
              <a:t> </a:t>
            </a:r>
            <a:r>
              <a:rPr lang="en-US" sz="1600" kern="1200" dirty="0">
                <a:latin typeface="+mn-lt"/>
                <a:ea typeface="+mn-ea"/>
                <a:cs typeface="Calibri"/>
              </a:rPr>
              <a:t>Accounts for MAR data</a:t>
            </a:r>
            <a:endParaRPr lang="en-US" sz="1600" dirty="0">
              <a:cs typeface="Calibri"/>
            </a:endParaRPr>
          </a:p>
        </p:txBody>
      </p:sp>
      <p:sp>
        <p:nvSpPr>
          <p:cNvPr id="4" name="Content Placeholder 3">
            <a:extLst>
              <a:ext uri="{FF2B5EF4-FFF2-40B4-BE49-F238E27FC236}">
                <a16:creationId xmlns:a16="http://schemas.microsoft.com/office/drawing/2014/main" id="{30C59263-6DC0-C687-D343-2990EE325E05}"/>
              </a:ext>
            </a:extLst>
          </p:cNvPr>
          <p:cNvSpPr>
            <a:spLocks/>
          </p:cNvSpPr>
          <p:nvPr/>
        </p:nvSpPr>
        <p:spPr>
          <a:xfrm>
            <a:off x="4007666" y="3428781"/>
            <a:ext cx="3579246" cy="1979539"/>
          </a:xfrm>
          <a:prstGeom prst="rect">
            <a:avLst/>
          </a:prstGeom>
        </p:spPr>
        <p:txBody>
          <a:bodyPr vert="horz" lIns="91440" tIns="45720" rIns="91440" bIns="45720" rtlCol="0" anchor="t">
            <a:noAutofit/>
          </a:bodyPr>
          <a:lstStyle/>
          <a:p>
            <a:pPr defTabSz="630936"/>
            <a:r>
              <a:rPr lang="en-US" sz="1600" kern="1200" dirty="0">
                <a:latin typeface="+mn-lt"/>
                <a:ea typeface="+mn-ea"/>
                <a:cs typeface="Calibri"/>
              </a:rPr>
              <a:t>Cons:</a:t>
            </a:r>
            <a:endParaRPr lang="en-US" sz="1600" kern="1200" dirty="0">
              <a:latin typeface="+mn-lt"/>
              <a:cs typeface="Calibri"/>
            </a:endParaRPr>
          </a:p>
          <a:p>
            <a:pPr marL="314960" lvl="1" defTabSz="630936">
              <a:buFont typeface="Courier New" panose="020B0604020202020204" pitchFamily="34" charset="0"/>
              <a:buChar char="o"/>
            </a:pPr>
            <a:r>
              <a:rPr lang="en-US" sz="1400" dirty="0">
                <a:cs typeface="Calibri"/>
              </a:rPr>
              <a:t> </a:t>
            </a:r>
            <a:r>
              <a:rPr lang="en-US" sz="1400" kern="1200" dirty="0">
                <a:latin typeface="+mn-lt"/>
                <a:ea typeface="+mn-ea"/>
                <a:cs typeface="Calibri"/>
              </a:rPr>
              <a:t>Overestimates model fit and correlation estimates because regression error term is not carried forward</a:t>
            </a:r>
            <a:endParaRPr lang="en-US" sz="1400" kern="1200" dirty="0">
              <a:latin typeface="+mn-lt"/>
              <a:cs typeface="Calibri"/>
            </a:endParaRPr>
          </a:p>
          <a:p>
            <a:pPr marL="314960" lvl="1" defTabSz="630936">
              <a:buFont typeface="Courier New" panose="020B0604020202020204" pitchFamily="34" charset="0"/>
              <a:buChar char="o"/>
            </a:pPr>
            <a:r>
              <a:rPr lang="en-US" sz="1400" dirty="0">
                <a:cs typeface="Calibri"/>
              </a:rPr>
              <a:t> </a:t>
            </a:r>
            <a:r>
              <a:rPr lang="en-US" sz="1400" kern="1200" dirty="0">
                <a:latin typeface="+mn-lt"/>
                <a:ea typeface="+mn-ea"/>
                <a:cs typeface="Calibri"/>
              </a:rPr>
              <a:t>Weakens variance</a:t>
            </a:r>
            <a:endParaRPr lang="en-US" sz="1400" kern="1200" dirty="0">
              <a:latin typeface="+mn-lt"/>
              <a:cs typeface="Calibri"/>
            </a:endParaRPr>
          </a:p>
          <a:p>
            <a:pPr marL="457200" lvl="1" indent="0">
              <a:buNone/>
            </a:pPr>
            <a:endParaRPr lang="en-US" sz="1600" dirty="0">
              <a:cs typeface="Calibri"/>
            </a:endParaRPr>
          </a:p>
        </p:txBody>
      </p:sp>
      <p:sp>
        <p:nvSpPr>
          <p:cNvPr id="5" name="TextBox 4">
            <a:extLst>
              <a:ext uri="{FF2B5EF4-FFF2-40B4-BE49-F238E27FC236}">
                <a16:creationId xmlns:a16="http://schemas.microsoft.com/office/drawing/2014/main" id="{D8344594-0A5E-FD86-5A74-B82AD6D2880D}"/>
              </a:ext>
            </a:extLst>
          </p:cNvPr>
          <p:cNvSpPr txBox="1"/>
          <p:nvPr/>
        </p:nvSpPr>
        <p:spPr>
          <a:xfrm>
            <a:off x="643470" y="884902"/>
            <a:ext cx="656339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630936"/>
            <a:endParaRPr lang="en-US" kern="1200" dirty="0">
              <a:solidFill>
                <a:srgbClr val="555555"/>
              </a:solidFill>
              <a:latin typeface="+mn-lt"/>
              <a:cs typeface="Calibri"/>
            </a:endParaRPr>
          </a:p>
          <a:p>
            <a:pPr defTabSz="630936"/>
            <a:endParaRPr lang="en-US" kern="1200" dirty="0">
              <a:solidFill>
                <a:srgbClr val="555555"/>
              </a:solidFill>
              <a:latin typeface="+mn-lt"/>
              <a:cs typeface="Calibri"/>
            </a:endParaRPr>
          </a:p>
          <a:p>
            <a:pPr defTabSz="630936"/>
            <a:r>
              <a:rPr lang="en-US" kern="1200" dirty="0">
                <a:latin typeface="+mn-lt"/>
                <a:ea typeface="+mn-ea"/>
                <a:cs typeface="Calibri"/>
              </a:rPr>
              <a:t>Process:</a:t>
            </a:r>
            <a:endParaRPr lang="en-US" kern="1200" dirty="0">
              <a:latin typeface="+mn-lt"/>
              <a:cs typeface="Calibri"/>
            </a:endParaRPr>
          </a:p>
          <a:p>
            <a:pPr marL="236220" indent="-236220" defTabSz="630936">
              <a:buAutoNum type="arabicPeriod"/>
            </a:pPr>
            <a:r>
              <a:rPr lang="en-US" kern="1200" dirty="0">
                <a:latin typeface="+mn-lt"/>
                <a:ea typeface="+mn-ea"/>
                <a:cs typeface="Calibri"/>
              </a:rPr>
              <a:t>Calculate the regression model using the observed variables</a:t>
            </a:r>
            <a:endParaRPr lang="en-US" kern="1200" dirty="0">
              <a:latin typeface="+mn-lt"/>
              <a:cs typeface="Calibri"/>
            </a:endParaRPr>
          </a:p>
          <a:p>
            <a:pPr marL="236220" indent="-236220" defTabSz="630936">
              <a:buAutoNum type="arabicPeriod"/>
            </a:pPr>
            <a:r>
              <a:rPr lang="en-US" kern="1200" dirty="0">
                <a:latin typeface="+mn-lt"/>
                <a:ea typeface="+mn-ea"/>
                <a:cs typeface="Calibri"/>
              </a:rPr>
              <a:t>Impute the predicted values into the missing values</a:t>
            </a:r>
            <a:endParaRPr lang="en-US" kern="1200" dirty="0">
              <a:latin typeface="+mn-lt"/>
              <a:cs typeface="Calibri"/>
            </a:endParaRPr>
          </a:p>
          <a:p>
            <a:pPr marL="236220" indent="-236220" defTabSz="630936">
              <a:buAutoNum type="arabicPeriod"/>
            </a:pPr>
            <a:r>
              <a:rPr lang="en-US" kern="1200" dirty="0">
                <a:latin typeface="+mn-lt"/>
                <a:ea typeface="+mn-ea"/>
                <a:cs typeface="Calibri"/>
              </a:rPr>
              <a:t>Calculate a second regression model including the imputed missing values</a:t>
            </a:r>
            <a:endParaRPr lang="en-US" kern="1200" dirty="0">
              <a:latin typeface="+mn-lt"/>
              <a:cs typeface="Calibri"/>
            </a:endParaRPr>
          </a:p>
          <a:p>
            <a:pPr marL="236220" indent="-236220" defTabSz="630936">
              <a:buAutoNum type="arabicPeriod"/>
            </a:pPr>
            <a:r>
              <a:rPr lang="en-US" kern="1200" dirty="0">
                <a:latin typeface="+mn-lt"/>
                <a:ea typeface="+mn-ea"/>
                <a:cs typeface="Calibri"/>
              </a:rPr>
              <a:t>Compare regression results</a:t>
            </a:r>
            <a:endParaRPr lang="en-US" dirty="0">
              <a:cs typeface="Calibri"/>
            </a:endParaRPr>
          </a:p>
        </p:txBody>
      </p:sp>
    </p:spTree>
    <p:extLst>
      <p:ext uri="{BB962C8B-B14F-4D97-AF65-F5344CB8AC3E}">
        <p14:creationId xmlns:p14="http://schemas.microsoft.com/office/powerpoint/2010/main" val="1220195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B49728-9C49-6926-80E1-EF553581CE48}"/>
              </a:ext>
            </a:extLst>
          </p:cNvPr>
          <p:cNvSpPr>
            <a:spLocks noGrp="1"/>
          </p:cNvSpPr>
          <p:nvPr>
            <p:ph type="title"/>
          </p:nvPr>
        </p:nvSpPr>
        <p:spPr>
          <a:xfrm>
            <a:off x="838200" y="365125"/>
            <a:ext cx="5558489" cy="1325563"/>
          </a:xfrm>
        </p:spPr>
        <p:txBody>
          <a:bodyPr vert="horz" lIns="91440" tIns="45720" rIns="91440" bIns="45720" rtlCol="0" anchor="ctr">
            <a:normAutofit/>
          </a:bodyPr>
          <a:lstStyle/>
          <a:p>
            <a:r>
              <a:rPr lang="en-US" kern="1200">
                <a:solidFill>
                  <a:schemeClr val="tx1"/>
                </a:solidFill>
                <a:latin typeface="+mj-lt"/>
                <a:ea typeface="+mj-ea"/>
                <a:cs typeface="+mj-cs"/>
              </a:rPr>
              <a:t>Brief Description of Multiple imputation</a:t>
            </a:r>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A1E93D8F-269B-C04B-C7D2-CCAC6D39644D}"/>
              </a:ext>
            </a:extLst>
          </p:cNvPr>
          <p:cNvSpPr>
            <a:spLocks noGrp="1"/>
          </p:cNvSpPr>
          <p:nvPr>
            <p:ph sz="half" idx="1"/>
          </p:nvPr>
        </p:nvSpPr>
        <p:spPr>
          <a:xfrm>
            <a:off x="838200" y="1825625"/>
            <a:ext cx="5558489" cy="4351338"/>
          </a:xfrm>
        </p:spPr>
        <p:txBody>
          <a:bodyPr vert="horz" lIns="91440" tIns="45720" rIns="91440" bIns="45720" rtlCol="0" anchor="t">
            <a:normAutofit/>
          </a:bodyPr>
          <a:lstStyle/>
          <a:p>
            <a:pPr marL="0" indent="0">
              <a:buNone/>
            </a:pPr>
            <a:r>
              <a:rPr lang="en-US" sz="1800" dirty="0"/>
              <a:t>Basic steps:</a:t>
            </a:r>
            <a:endParaRPr lang="en-US" dirty="0">
              <a:cs typeface="Calibri" panose="020F0502020204030204"/>
            </a:endParaRPr>
          </a:p>
          <a:p>
            <a:pPr marL="628650" indent="-342900">
              <a:buAutoNum type="arabicPeriod"/>
            </a:pPr>
            <a:r>
              <a:rPr lang="en-US" sz="1800" dirty="0"/>
              <a:t>Make a model that predict every missing data item (linear or logistic regression, non-linear models, etc.)</a:t>
            </a:r>
            <a:endParaRPr lang="en-US" sz="1800" dirty="0">
              <a:cs typeface="Calibri" panose="020F0502020204030204"/>
            </a:endParaRPr>
          </a:p>
          <a:p>
            <a:pPr marL="628650" indent="-342900">
              <a:buAutoNum type="arabicPeriod"/>
            </a:pPr>
            <a:r>
              <a:rPr lang="en-US" sz="1800" dirty="0"/>
              <a:t>Use the above models to create a “complete” dataset. </a:t>
            </a:r>
            <a:endParaRPr lang="en-US" sz="1800" dirty="0">
              <a:cs typeface="Calibri" panose="020F0502020204030204"/>
            </a:endParaRPr>
          </a:p>
          <a:p>
            <a:pPr marL="628650" indent="-342900">
              <a:buAutoNum type="arabicPeriod"/>
            </a:pPr>
            <a:r>
              <a:rPr lang="en-US" sz="1800" dirty="0"/>
              <a:t>Each time a “complete” dataset is created, do an analysis of it, keeping the mean and SE of each parameter of interest.</a:t>
            </a:r>
            <a:endParaRPr lang="en-US" sz="1800">
              <a:cs typeface="Calibri" panose="020F0502020204030204"/>
            </a:endParaRPr>
          </a:p>
          <a:p>
            <a:pPr marL="628650" indent="-342900">
              <a:buAutoNum type="arabicPeriod"/>
            </a:pPr>
            <a:r>
              <a:rPr lang="en-US" sz="1800" dirty="0"/>
              <a:t>Repeat this between 2 and tens of thousands of times</a:t>
            </a:r>
            <a:endParaRPr lang="en-US" sz="1800">
              <a:cs typeface="Calibri" panose="020F0502020204030204"/>
            </a:endParaRPr>
          </a:p>
          <a:p>
            <a:pPr marL="628650" indent="-342900">
              <a:buAutoNum type="arabicPeriod"/>
            </a:pPr>
            <a:r>
              <a:rPr lang="en-US" sz="1800" dirty="0"/>
              <a:t>To form final inferences, for each repetition, average across means, and sum the within and between variances for each parameter (UCL, 2015)</a:t>
            </a:r>
            <a:endParaRPr lang="en-US" sz="1800" dirty="0">
              <a:cs typeface="Calibri" panose="020F0502020204030204"/>
            </a:endParaRP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0127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AE36A-A484-A0DC-48C4-0251AB4847C7}"/>
              </a:ext>
            </a:extLst>
          </p:cNvPr>
          <p:cNvSpPr>
            <a:spLocks noGrp="1"/>
          </p:cNvSpPr>
          <p:nvPr>
            <p:ph type="title"/>
          </p:nvPr>
        </p:nvSpPr>
        <p:spPr>
          <a:xfrm>
            <a:off x="758952" y="379475"/>
            <a:ext cx="10671048" cy="1554480"/>
          </a:xfrm>
        </p:spPr>
        <p:txBody>
          <a:bodyPr vert="horz" lIns="91440" tIns="45720" rIns="91440" bIns="45720" rtlCol="0" anchor="ctr">
            <a:normAutofit/>
          </a:bodyPr>
          <a:lstStyle/>
          <a:p>
            <a:r>
              <a:rPr lang="en-US">
                <a:hlinkClick r:id="rId3">
                  <a:extLst>
                    <a:ext uri="{A12FA001-AC4F-418D-AE19-62706E023703}">
                      <ahyp:hlinkClr xmlns:ahyp="http://schemas.microsoft.com/office/drawing/2018/hyperlinkcolor" val="tx"/>
                    </a:ext>
                  </a:extLst>
                </a:hlinkClick>
              </a:rPr>
              <a:t>Code Application</a:t>
            </a:r>
            <a:endParaRPr lang="en-US" i="1" kern="1200" spc="100" baseline="0">
              <a:latin typeface="+mj-lt"/>
              <a:ea typeface="Calibri Light"/>
              <a:cs typeface="Calibri Light"/>
            </a:endParaRPr>
          </a:p>
        </p:txBody>
      </p:sp>
      <p:sp>
        <p:nvSpPr>
          <p:cNvPr id="7" name="TextBox 6">
            <a:extLst>
              <a:ext uri="{FF2B5EF4-FFF2-40B4-BE49-F238E27FC236}">
                <a16:creationId xmlns:a16="http://schemas.microsoft.com/office/drawing/2014/main" id="{210C9598-1019-4878-140B-6B14D8263ADF}"/>
              </a:ext>
            </a:extLst>
          </p:cNvPr>
          <p:cNvSpPr txBox="1"/>
          <p:nvPr/>
        </p:nvSpPr>
        <p:spPr>
          <a:xfrm>
            <a:off x="758824" y="2607732"/>
            <a:ext cx="8412480" cy="3870793"/>
          </a:xfrm>
          <a:prstGeom prst="rect">
            <a:avLst/>
          </a:prstGeom>
        </p:spPr>
        <p:txBody>
          <a:bodyPr vert="horz" lIns="91440" tIns="45720" rIns="91440" bIns="45720" rtlCol="0">
            <a:normAutofit/>
          </a:bodyPr>
          <a:lstStyle/>
          <a:p>
            <a:pPr marL="182880" indent="-285750">
              <a:spcBef>
                <a:spcPts val="400"/>
              </a:spcBef>
              <a:spcAft>
                <a:spcPts val="400"/>
              </a:spcAft>
              <a:buFont typeface="Arial" panose="020B0604020202020204" pitchFamily="34" charset="0"/>
              <a:buChar char="•"/>
            </a:pPr>
            <a:endParaRPr lang="en-US">
              <a:solidFill>
                <a:schemeClr val="tx1">
                  <a:lumMod val="85000"/>
                  <a:lumOff val="15000"/>
                </a:schemeClr>
              </a:solidFill>
            </a:endParaRPr>
          </a:p>
        </p:txBody>
      </p:sp>
      <p:graphicFrame>
        <p:nvGraphicFramePr>
          <p:cNvPr id="3" name="Table 2">
            <a:extLst>
              <a:ext uri="{FF2B5EF4-FFF2-40B4-BE49-F238E27FC236}">
                <a16:creationId xmlns:a16="http://schemas.microsoft.com/office/drawing/2014/main" id="{BA02117D-C7A4-3074-DC91-1A04D5FB109A}"/>
              </a:ext>
            </a:extLst>
          </p:cNvPr>
          <p:cNvGraphicFramePr>
            <a:graphicFrameLocks noGrp="1"/>
          </p:cNvGraphicFramePr>
          <p:nvPr>
            <p:extLst>
              <p:ext uri="{D42A27DB-BD31-4B8C-83A1-F6EECF244321}">
                <p14:modId xmlns:p14="http://schemas.microsoft.com/office/powerpoint/2010/main" val="2194805157"/>
              </p:ext>
            </p:extLst>
          </p:nvPr>
        </p:nvGraphicFramePr>
        <p:xfrm>
          <a:off x="1553376" y="3262376"/>
          <a:ext cx="8168635" cy="2565400"/>
        </p:xfrm>
        <a:graphic>
          <a:graphicData uri="http://schemas.openxmlformats.org/drawingml/2006/table">
            <a:tbl>
              <a:tblPr firstRow="1" bandRow="1">
                <a:tableStyleId>{5C22544A-7EE6-4342-B048-85BDC9FD1C3A}</a:tableStyleId>
              </a:tblPr>
              <a:tblGrid>
                <a:gridCol w="1633727">
                  <a:extLst>
                    <a:ext uri="{9D8B030D-6E8A-4147-A177-3AD203B41FA5}">
                      <a16:colId xmlns:a16="http://schemas.microsoft.com/office/drawing/2014/main" val="3466923084"/>
                    </a:ext>
                  </a:extLst>
                </a:gridCol>
                <a:gridCol w="1633727">
                  <a:extLst>
                    <a:ext uri="{9D8B030D-6E8A-4147-A177-3AD203B41FA5}">
                      <a16:colId xmlns:a16="http://schemas.microsoft.com/office/drawing/2014/main" val="213696081"/>
                    </a:ext>
                  </a:extLst>
                </a:gridCol>
                <a:gridCol w="1633727">
                  <a:extLst>
                    <a:ext uri="{9D8B030D-6E8A-4147-A177-3AD203B41FA5}">
                      <a16:colId xmlns:a16="http://schemas.microsoft.com/office/drawing/2014/main" val="1507924630"/>
                    </a:ext>
                  </a:extLst>
                </a:gridCol>
                <a:gridCol w="1633727">
                  <a:extLst>
                    <a:ext uri="{9D8B030D-6E8A-4147-A177-3AD203B41FA5}">
                      <a16:colId xmlns:a16="http://schemas.microsoft.com/office/drawing/2014/main" val="296674116"/>
                    </a:ext>
                  </a:extLst>
                </a:gridCol>
                <a:gridCol w="1633727">
                  <a:extLst>
                    <a:ext uri="{9D8B030D-6E8A-4147-A177-3AD203B41FA5}">
                      <a16:colId xmlns:a16="http://schemas.microsoft.com/office/drawing/2014/main" val="54412243"/>
                    </a:ext>
                  </a:extLst>
                </a:gridCol>
              </a:tblGrid>
              <a:tr h="370840">
                <a:tc>
                  <a:txBody>
                    <a:bodyPr/>
                    <a:lstStyle/>
                    <a:p>
                      <a:endParaRPr lang="en-US"/>
                    </a:p>
                  </a:txBody>
                  <a:tcPr/>
                </a:tc>
                <a:tc>
                  <a:txBody>
                    <a:bodyPr/>
                    <a:lstStyle/>
                    <a:p>
                      <a:r>
                        <a:rPr lang="en-US" dirty="0"/>
                        <a:t>No Correction</a:t>
                      </a:r>
                    </a:p>
                  </a:txBody>
                  <a:tcPr/>
                </a:tc>
                <a:tc>
                  <a:txBody>
                    <a:bodyPr/>
                    <a:lstStyle/>
                    <a:p>
                      <a:r>
                        <a:rPr lang="en-US" dirty="0"/>
                        <a:t>List Wise Deletion</a:t>
                      </a:r>
                    </a:p>
                  </a:txBody>
                  <a:tcPr/>
                </a:tc>
                <a:tc>
                  <a:txBody>
                    <a:bodyPr/>
                    <a:lstStyle/>
                    <a:p>
                      <a:r>
                        <a:rPr lang="en-US" dirty="0"/>
                        <a:t>Zero Order Method</a:t>
                      </a:r>
                    </a:p>
                  </a:txBody>
                  <a:tcPr/>
                </a:tc>
                <a:tc>
                  <a:txBody>
                    <a:bodyPr/>
                    <a:lstStyle/>
                    <a:p>
                      <a:pPr lvl="0">
                        <a:buNone/>
                      </a:pPr>
                      <a:r>
                        <a:rPr lang="en-US" dirty="0"/>
                        <a:t>Dummy Variable Method</a:t>
                      </a:r>
                    </a:p>
                  </a:txBody>
                  <a:tcPr/>
                </a:tc>
                <a:extLst>
                  <a:ext uri="{0D108BD9-81ED-4DB2-BD59-A6C34878D82A}">
                    <a16:rowId xmlns:a16="http://schemas.microsoft.com/office/drawing/2014/main" val="1754227071"/>
                  </a:ext>
                </a:extLst>
              </a:tr>
              <a:tr h="370840">
                <a:tc>
                  <a:txBody>
                    <a:bodyPr/>
                    <a:lstStyle/>
                    <a:p>
                      <a:r>
                        <a:rPr lang="en-US" dirty="0"/>
                        <a:t>Intercept</a:t>
                      </a:r>
                    </a:p>
                  </a:txBody>
                  <a:tcPr/>
                </a:tc>
                <a:tc>
                  <a:txBody>
                    <a:bodyPr/>
                    <a:lstStyle/>
                    <a:p>
                      <a:pPr algn="ctr"/>
                      <a:r>
                        <a:rPr lang="en-US" err="1"/>
                        <a:t>NaN</a:t>
                      </a:r>
                      <a:endParaRPr lang="en-US" dirty="0" err="1"/>
                    </a:p>
                  </a:txBody>
                  <a:tcPr/>
                </a:tc>
                <a:tc>
                  <a:txBody>
                    <a:bodyPr/>
                    <a:lstStyle/>
                    <a:p>
                      <a:pPr algn="ctr"/>
                      <a:r>
                        <a:rPr lang="en-US" dirty="0"/>
                        <a:t>6.1682</a:t>
                      </a:r>
                    </a:p>
                  </a:txBody>
                  <a:tcPr/>
                </a:tc>
                <a:tc>
                  <a:txBody>
                    <a:bodyPr/>
                    <a:lstStyle/>
                    <a:p>
                      <a:pPr algn="ctr"/>
                      <a:r>
                        <a:rPr lang="en-US" dirty="0"/>
                        <a:t>6.5249</a:t>
                      </a:r>
                    </a:p>
                  </a:txBody>
                  <a:tcPr/>
                </a:tc>
                <a:tc>
                  <a:txBody>
                    <a:bodyPr/>
                    <a:lstStyle/>
                    <a:p>
                      <a:pPr lvl="0" algn="ctr">
                        <a:buNone/>
                      </a:pPr>
                      <a:r>
                        <a:rPr lang="en-US" dirty="0"/>
                        <a:t>6.7877</a:t>
                      </a:r>
                    </a:p>
                  </a:txBody>
                  <a:tcPr/>
                </a:tc>
                <a:extLst>
                  <a:ext uri="{0D108BD9-81ED-4DB2-BD59-A6C34878D82A}">
                    <a16:rowId xmlns:a16="http://schemas.microsoft.com/office/drawing/2014/main" val="3768797269"/>
                  </a:ext>
                </a:extLst>
              </a:tr>
              <a:tr h="370840">
                <a:tc>
                  <a:txBody>
                    <a:bodyPr/>
                    <a:lstStyle/>
                    <a:p>
                      <a:r>
                        <a:rPr lang="en-US" dirty="0"/>
                        <a:t>Beta One (</a:t>
                      </a:r>
                      <a:r>
                        <a:rPr lang="en-US" dirty="0" err="1"/>
                        <a:t>Exper</a:t>
                      </a:r>
                      <a:r>
                        <a:rPr lang="en-US" dirty="0"/>
                        <a:t>)</a:t>
                      </a:r>
                    </a:p>
                  </a:txBody>
                  <a:tcPr/>
                </a:tc>
                <a:tc>
                  <a:txBody>
                    <a:bodyPr/>
                    <a:lstStyle/>
                    <a:p>
                      <a:pPr algn="ctr"/>
                      <a:r>
                        <a:rPr lang="en-US" err="1"/>
                        <a:t>NaN</a:t>
                      </a:r>
                      <a:endParaRPr lang="en-US" dirty="0" err="1"/>
                    </a:p>
                  </a:txBody>
                  <a:tcPr/>
                </a:tc>
                <a:tc>
                  <a:txBody>
                    <a:bodyPr/>
                    <a:lstStyle/>
                    <a:p>
                      <a:pPr algn="ctr"/>
                      <a:r>
                        <a:rPr lang="en-US" dirty="0"/>
                        <a:t>0.1162</a:t>
                      </a:r>
                    </a:p>
                  </a:txBody>
                  <a:tcPr/>
                </a:tc>
                <a:tc>
                  <a:txBody>
                    <a:bodyPr/>
                    <a:lstStyle/>
                    <a:p>
                      <a:pPr algn="ctr"/>
                      <a:r>
                        <a:rPr lang="en-US" dirty="0"/>
                        <a:t>0.0930</a:t>
                      </a:r>
                    </a:p>
                  </a:txBody>
                  <a:tcPr/>
                </a:tc>
                <a:tc>
                  <a:txBody>
                    <a:bodyPr/>
                    <a:lstStyle/>
                    <a:p>
                      <a:pPr lvl="0" algn="ctr">
                        <a:buNone/>
                      </a:pPr>
                      <a:r>
                        <a:rPr lang="en-US" dirty="0"/>
                        <a:t>0.0931</a:t>
                      </a:r>
                    </a:p>
                  </a:txBody>
                  <a:tcPr/>
                </a:tc>
                <a:extLst>
                  <a:ext uri="{0D108BD9-81ED-4DB2-BD59-A6C34878D82A}">
                    <a16:rowId xmlns:a16="http://schemas.microsoft.com/office/drawing/2014/main" val="3563099283"/>
                  </a:ext>
                </a:extLst>
              </a:tr>
              <a:tr h="370840">
                <a:tc>
                  <a:txBody>
                    <a:bodyPr/>
                    <a:lstStyle/>
                    <a:p>
                      <a:r>
                        <a:rPr lang="en-US" dirty="0"/>
                        <a:t>Beta Two (Dummy)</a:t>
                      </a:r>
                    </a:p>
                  </a:txBody>
                  <a:tcPr/>
                </a:tc>
                <a:tc>
                  <a:txBody>
                    <a:bodyPr/>
                    <a:lstStyle/>
                    <a:p>
                      <a:pPr algn="ctr"/>
                      <a:r>
                        <a:rPr lang="en-US" dirty="0"/>
                        <a:t>-</a:t>
                      </a:r>
                    </a:p>
                  </a:txBody>
                  <a:tcPr/>
                </a:tc>
                <a:tc>
                  <a:txBody>
                    <a:bodyPr/>
                    <a:lstStyle/>
                    <a:p>
                      <a:pPr algn="ctr"/>
                      <a:r>
                        <a:rPr lang="en-US" dirty="0"/>
                        <a:t>-</a:t>
                      </a:r>
                    </a:p>
                  </a:txBody>
                  <a:tcPr/>
                </a:tc>
                <a:tc>
                  <a:txBody>
                    <a:bodyPr/>
                    <a:lstStyle/>
                    <a:p>
                      <a:pPr algn="ctr"/>
                      <a:r>
                        <a:rPr lang="en-US" dirty="0"/>
                        <a:t>-</a:t>
                      </a:r>
                    </a:p>
                  </a:txBody>
                  <a:tcPr/>
                </a:tc>
                <a:tc>
                  <a:txBody>
                    <a:bodyPr/>
                    <a:lstStyle/>
                    <a:p>
                      <a:pPr lvl="0" algn="ctr">
                        <a:buNone/>
                      </a:pPr>
                      <a:r>
                        <a:rPr lang="en-US" dirty="0"/>
                        <a:t>1.5533</a:t>
                      </a:r>
                    </a:p>
                  </a:txBody>
                  <a:tcPr/>
                </a:tc>
                <a:extLst>
                  <a:ext uri="{0D108BD9-81ED-4DB2-BD59-A6C34878D82A}">
                    <a16:rowId xmlns:a16="http://schemas.microsoft.com/office/drawing/2014/main" val="2209658564"/>
                  </a:ext>
                </a:extLst>
              </a:tr>
            </a:tbl>
          </a:graphicData>
        </a:graphic>
      </p:graphicFrame>
      <p:sp>
        <p:nvSpPr>
          <p:cNvPr id="4" name="TextBox 3">
            <a:extLst>
              <a:ext uri="{FF2B5EF4-FFF2-40B4-BE49-F238E27FC236}">
                <a16:creationId xmlns:a16="http://schemas.microsoft.com/office/drawing/2014/main" id="{BCD239E3-7345-A938-9EEA-4E9830A6EB92}"/>
              </a:ext>
            </a:extLst>
          </p:cNvPr>
          <p:cNvSpPr txBox="1"/>
          <p:nvPr/>
        </p:nvSpPr>
        <p:spPr>
          <a:xfrm>
            <a:off x="3103217" y="1943652"/>
            <a:ext cx="5068956" cy="646331"/>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The Model: </a:t>
            </a:r>
            <a:endParaRPr lang="en-US"/>
          </a:p>
          <a:p>
            <a:pPr algn="ctr"/>
            <a:r>
              <a:rPr lang="en-US" i="1" dirty="0">
                <a:cs typeface="Calibri"/>
              </a:rPr>
              <a:t>Salary = </a:t>
            </a:r>
            <a:r>
              <a:rPr lang="en-US" i="1" dirty="0">
                <a:ea typeface="+mn-lt"/>
                <a:cs typeface="+mn-lt"/>
              </a:rPr>
              <a:t>b</a:t>
            </a:r>
            <a:r>
              <a:rPr lang="en-US" dirty="0">
                <a:ea typeface="+mn-lt"/>
                <a:cs typeface="+mn-lt"/>
              </a:rPr>
              <a:t>1 + </a:t>
            </a:r>
            <a:r>
              <a:rPr lang="en-US" i="1" dirty="0">
                <a:ea typeface="+mn-lt"/>
                <a:cs typeface="+mn-lt"/>
              </a:rPr>
              <a:t>b</a:t>
            </a:r>
            <a:r>
              <a:rPr lang="en-US" dirty="0">
                <a:ea typeface="+mn-lt"/>
                <a:cs typeface="+mn-lt"/>
              </a:rPr>
              <a:t>2•</a:t>
            </a:r>
            <a:r>
              <a:rPr lang="en-US" i="1" dirty="0">
                <a:ea typeface="+mn-lt"/>
                <a:cs typeface="+mn-lt"/>
              </a:rPr>
              <a:t>Exper</a:t>
            </a:r>
            <a:endParaRPr lang="en-US" dirty="0">
              <a:cs typeface="Calibri"/>
            </a:endParaRPr>
          </a:p>
        </p:txBody>
      </p:sp>
    </p:spTree>
    <p:extLst>
      <p:ext uri="{BB962C8B-B14F-4D97-AF65-F5344CB8AC3E}">
        <p14:creationId xmlns:p14="http://schemas.microsoft.com/office/powerpoint/2010/main" val="3421850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EDAD-298C-D68A-6445-2AF30F0E69B5}"/>
              </a:ext>
            </a:extLst>
          </p:cNvPr>
          <p:cNvSpPr>
            <a:spLocks noGrp="1"/>
          </p:cNvSpPr>
          <p:nvPr>
            <p:ph type="ctrTitle"/>
          </p:nvPr>
        </p:nvSpPr>
        <p:spPr/>
        <p:txBody>
          <a:bodyPr/>
          <a:lstStyle/>
          <a:p>
            <a:r>
              <a:rPr lang="en-US"/>
              <a:t>Questions?</a:t>
            </a:r>
          </a:p>
        </p:txBody>
      </p:sp>
    </p:spTree>
    <p:extLst>
      <p:ext uri="{BB962C8B-B14F-4D97-AF65-F5344CB8AC3E}">
        <p14:creationId xmlns:p14="http://schemas.microsoft.com/office/powerpoint/2010/main" val="2536264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AE36A-A484-A0DC-48C4-0251AB4847C7}"/>
              </a:ext>
            </a:extLst>
          </p:cNvPr>
          <p:cNvSpPr>
            <a:spLocks noGrp="1"/>
          </p:cNvSpPr>
          <p:nvPr>
            <p:ph type="title"/>
          </p:nvPr>
        </p:nvSpPr>
        <p:spPr>
          <a:xfrm>
            <a:off x="737687" y="178487"/>
            <a:ext cx="3831336" cy="4754880"/>
          </a:xfrm>
        </p:spPr>
        <p:txBody>
          <a:bodyPr/>
          <a:lstStyle/>
          <a:p>
            <a:r>
              <a:rPr lang="en-US"/>
              <a:t>Appendix </a:t>
            </a:r>
            <a:br>
              <a:rPr lang="en-US"/>
            </a:br>
            <a:br>
              <a:rPr lang="en-US"/>
            </a:br>
            <a:endParaRPr lang="en-US"/>
          </a:p>
        </p:txBody>
      </p:sp>
      <p:pic>
        <p:nvPicPr>
          <p:cNvPr id="3" name="Content Placeholder 2">
            <a:extLst>
              <a:ext uri="{FF2B5EF4-FFF2-40B4-BE49-F238E27FC236}">
                <a16:creationId xmlns:a16="http://schemas.microsoft.com/office/drawing/2014/main" id="{9DB7ABE8-07C3-F1FC-6176-2D0DFC334537}"/>
              </a:ext>
            </a:extLst>
          </p:cNvPr>
          <p:cNvPicPr>
            <a:picLocks noGrp="1" noChangeAspect="1"/>
          </p:cNvPicPr>
          <p:nvPr>
            <p:ph idx="1"/>
          </p:nvPr>
        </p:nvPicPr>
        <p:blipFill>
          <a:blip r:embed="rId2"/>
          <a:stretch>
            <a:fillRect/>
          </a:stretch>
        </p:blipFill>
        <p:spPr>
          <a:xfrm>
            <a:off x="6208298" y="1398001"/>
            <a:ext cx="5495925" cy="4124325"/>
          </a:xfrm>
        </p:spPr>
      </p:pic>
      <p:pic>
        <p:nvPicPr>
          <p:cNvPr id="6" name="Picture 5" descr="A graph showing a number of blue dots&#10;&#10;Description automatically generated">
            <a:extLst>
              <a:ext uri="{FF2B5EF4-FFF2-40B4-BE49-F238E27FC236}">
                <a16:creationId xmlns:a16="http://schemas.microsoft.com/office/drawing/2014/main" id="{010C640E-3B4D-A222-8B55-3EF100505844}"/>
              </a:ext>
            </a:extLst>
          </p:cNvPr>
          <p:cNvPicPr>
            <a:picLocks noChangeAspect="1"/>
          </p:cNvPicPr>
          <p:nvPr/>
        </p:nvPicPr>
        <p:blipFill>
          <a:blip r:embed="rId3"/>
          <a:stretch>
            <a:fillRect/>
          </a:stretch>
        </p:blipFill>
        <p:spPr>
          <a:xfrm>
            <a:off x="361601" y="1404730"/>
            <a:ext cx="5483232" cy="4114800"/>
          </a:xfrm>
          <a:prstGeom prst="rect">
            <a:avLst/>
          </a:prstGeom>
        </p:spPr>
      </p:pic>
    </p:spTree>
    <p:extLst>
      <p:ext uri="{BB962C8B-B14F-4D97-AF65-F5344CB8AC3E}">
        <p14:creationId xmlns:p14="http://schemas.microsoft.com/office/powerpoint/2010/main" val="3298880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AE36A-A484-A0DC-48C4-0251AB4847C7}"/>
              </a:ext>
            </a:extLst>
          </p:cNvPr>
          <p:cNvSpPr>
            <a:spLocks noGrp="1"/>
          </p:cNvSpPr>
          <p:nvPr>
            <p:ph type="title"/>
          </p:nvPr>
        </p:nvSpPr>
        <p:spPr>
          <a:xfrm>
            <a:off x="737687" y="178487"/>
            <a:ext cx="3831336" cy="4754880"/>
          </a:xfrm>
        </p:spPr>
        <p:txBody>
          <a:bodyPr/>
          <a:lstStyle/>
          <a:p>
            <a:r>
              <a:rPr lang="en-US"/>
              <a:t>Appendix </a:t>
            </a:r>
            <a:br>
              <a:rPr lang="en-US"/>
            </a:br>
            <a:br>
              <a:rPr lang="en-US"/>
            </a:br>
            <a:endParaRPr lang="en-US"/>
          </a:p>
        </p:txBody>
      </p:sp>
      <p:pic>
        <p:nvPicPr>
          <p:cNvPr id="7" name="Content Placeholder 6" descr="A graph of a number of numbers&#10;&#10;Description automatically generated">
            <a:extLst>
              <a:ext uri="{FF2B5EF4-FFF2-40B4-BE49-F238E27FC236}">
                <a16:creationId xmlns:a16="http://schemas.microsoft.com/office/drawing/2014/main" id="{BAE5604B-901E-88E0-ACC7-D9BCE4A2999B}"/>
              </a:ext>
            </a:extLst>
          </p:cNvPr>
          <p:cNvPicPr>
            <a:picLocks noGrp="1" noChangeAspect="1"/>
          </p:cNvPicPr>
          <p:nvPr>
            <p:ph idx="1"/>
          </p:nvPr>
        </p:nvPicPr>
        <p:blipFill>
          <a:blip r:embed="rId2"/>
          <a:stretch>
            <a:fillRect/>
          </a:stretch>
        </p:blipFill>
        <p:spPr>
          <a:xfrm>
            <a:off x="463621" y="1448948"/>
            <a:ext cx="5483232" cy="4114800"/>
          </a:xfrm>
        </p:spPr>
      </p:pic>
      <p:pic>
        <p:nvPicPr>
          <p:cNvPr id="3" name="Picture 2">
            <a:extLst>
              <a:ext uri="{FF2B5EF4-FFF2-40B4-BE49-F238E27FC236}">
                <a16:creationId xmlns:a16="http://schemas.microsoft.com/office/drawing/2014/main" id="{BF7B30E4-37F6-A769-02F3-005420C24046}"/>
              </a:ext>
            </a:extLst>
          </p:cNvPr>
          <p:cNvPicPr>
            <a:picLocks noChangeAspect="1"/>
          </p:cNvPicPr>
          <p:nvPr/>
        </p:nvPicPr>
        <p:blipFill>
          <a:blip r:embed="rId3"/>
          <a:stretch>
            <a:fillRect/>
          </a:stretch>
        </p:blipFill>
        <p:spPr>
          <a:xfrm>
            <a:off x="6203602" y="1448905"/>
            <a:ext cx="5483232" cy="4114800"/>
          </a:xfrm>
          <a:prstGeom prst="rect">
            <a:avLst/>
          </a:prstGeom>
        </p:spPr>
      </p:pic>
    </p:spTree>
    <p:extLst>
      <p:ext uri="{BB962C8B-B14F-4D97-AF65-F5344CB8AC3E}">
        <p14:creationId xmlns:p14="http://schemas.microsoft.com/office/powerpoint/2010/main" val="2789442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AE36A-A484-A0DC-48C4-0251AB4847C7}"/>
              </a:ext>
            </a:extLst>
          </p:cNvPr>
          <p:cNvSpPr>
            <a:spLocks noGrp="1"/>
          </p:cNvSpPr>
          <p:nvPr>
            <p:ph type="title"/>
          </p:nvPr>
        </p:nvSpPr>
        <p:spPr>
          <a:xfrm flipH="1">
            <a:off x="-1151498" y="7124836"/>
            <a:ext cx="1436402" cy="370619"/>
          </a:xfrm>
        </p:spPr>
        <p:txBody>
          <a:bodyPr>
            <a:normAutofit fontScale="90000"/>
          </a:bodyPr>
          <a:lstStyle/>
          <a:p>
            <a:endParaRPr lang="en-US"/>
          </a:p>
        </p:txBody>
      </p:sp>
      <p:sp>
        <p:nvSpPr>
          <p:cNvPr id="6" name="TextBox 5">
            <a:extLst>
              <a:ext uri="{FF2B5EF4-FFF2-40B4-BE49-F238E27FC236}">
                <a16:creationId xmlns:a16="http://schemas.microsoft.com/office/drawing/2014/main" id="{8708E68F-503E-CEF2-7F67-F243F1BFC637}"/>
              </a:ext>
            </a:extLst>
          </p:cNvPr>
          <p:cNvSpPr txBox="1"/>
          <p:nvPr/>
        </p:nvSpPr>
        <p:spPr>
          <a:xfrm>
            <a:off x="3760304" y="877956"/>
            <a:ext cx="467139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Sampling Distribution for Beta One: </a:t>
            </a:r>
          </a:p>
        </p:txBody>
      </p:sp>
      <p:sp>
        <p:nvSpPr>
          <p:cNvPr id="7" name="TextBox 6">
            <a:extLst>
              <a:ext uri="{FF2B5EF4-FFF2-40B4-BE49-F238E27FC236}">
                <a16:creationId xmlns:a16="http://schemas.microsoft.com/office/drawing/2014/main" id="{F00EB59F-6D2E-096D-1703-DD05BE5019E7}"/>
              </a:ext>
            </a:extLst>
          </p:cNvPr>
          <p:cNvSpPr txBox="1"/>
          <p:nvPr/>
        </p:nvSpPr>
        <p:spPr>
          <a:xfrm>
            <a:off x="8578574" y="6187660"/>
            <a:ext cx="1097722"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a:solidFill>
                  <a:srgbClr val="000000"/>
                </a:solidFill>
              </a:rPr>
              <a:t>*True Beta value of 3</a:t>
            </a:r>
          </a:p>
        </p:txBody>
      </p:sp>
      <p:pic>
        <p:nvPicPr>
          <p:cNvPr id="8" name="Content Placeholder 7" descr="A diagram of a method&#10;&#10;Description automatically generated">
            <a:extLst>
              <a:ext uri="{FF2B5EF4-FFF2-40B4-BE49-F238E27FC236}">
                <a16:creationId xmlns:a16="http://schemas.microsoft.com/office/drawing/2014/main" id="{0E075FB5-D2FB-A08C-619A-FBFA2DF9D8C3}"/>
              </a:ext>
            </a:extLst>
          </p:cNvPr>
          <p:cNvPicPr>
            <a:picLocks noGrp="1" noChangeAspect="1"/>
          </p:cNvPicPr>
          <p:nvPr>
            <p:ph idx="1"/>
          </p:nvPr>
        </p:nvPicPr>
        <p:blipFill>
          <a:blip r:embed="rId2"/>
          <a:stretch>
            <a:fillRect/>
          </a:stretch>
        </p:blipFill>
        <p:spPr>
          <a:xfrm>
            <a:off x="2321820" y="1424851"/>
            <a:ext cx="6797405" cy="5097669"/>
          </a:xfrm>
        </p:spPr>
      </p:pic>
    </p:spTree>
    <p:extLst>
      <p:ext uri="{BB962C8B-B14F-4D97-AF65-F5344CB8AC3E}">
        <p14:creationId xmlns:p14="http://schemas.microsoft.com/office/powerpoint/2010/main" val="1583172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4F7EBAE4-9945-4473-9E34-B2C66EA0F0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677359CB-71A0-D553-7B61-2BCECF493DCE}"/>
              </a:ext>
            </a:extLst>
          </p:cNvPr>
          <p:cNvSpPr>
            <a:spLocks noGrp="1"/>
          </p:cNvSpPr>
          <p:nvPr>
            <p:ph type="title"/>
          </p:nvPr>
        </p:nvSpPr>
        <p:spPr>
          <a:xfrm>
            <a:off x="838200" y="365125"/>
            <a:ext cx="5393361" cy="1325563"/>
          </a:xfrm>
        </p:spPr>
        <p:txBody>
          <a:bodyPr vert="horz" lIns="91440" tIns="45720" rIns="91440" bIns="45720" rtlCol="0">
            <a:normAutofit/>
          </a:bodyPr>
          <a:lstStyle/>
          <a:p>
            <a:r>
              <a:rPr lang="en-US"/>
              <a:t>Outline</a:t>
            </a:r>
            <a:endParaRPr lang="en-US" kern="1200">
              <a:latin typeface="+mj-lt"/>
              <a:ea typeface="+mj-ea"/>
              <a:cs typeface="+mj-cs"/>
            </a:endParaRPr>
          </a:p>
        </p:txBody>
      </p:sp>
      <p:pic>
        <p:nvPicPr>
          <p:cNvPr id="33" name="Picture 32">
            <a:extLst>
              <a:ext uri="{FF2B5EF4-FFF2-40B4-BE49-F238E27FC236}">
                <a16:creationId xmlns:a16="http://schemas.microsoft.com/office/drawing/2014/main" id="{CFC5643C-3203-EE6A-21EE-C98AD5F06898}"/>
              </a:ext>
            </a:extLst>
          </p:cNvPr>
          <p:cNvPicPr>
            <a:picLocks noChangeAspect="1"/>
          </p:cNvPicPr>
          <p:nvPr/>
        </p:nvPicPr>
        <p:blipFill rotWithShape="1">
          <a:blip r:embed="rId3"/>
          <a:srcRect l="24897" r="20266" b="-5"/>
          <a:stretch/>
        </p:blipFill>
        <p:spPr>
          <a:xfrm>
            <a:off x="6374920" y="758514"/>
            <a:ext cx="5122238" cy="5122238"/>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39" name="!!Arc">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261882" y="687822"/>
            <a:ext cx="5471147" cy="5471147"/>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1" name="!!Oval">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48561" y="921125"/>
            <a:ext cx="791021" cy="76956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aphicFrame>
        <p:nvGraphicFramePr>
          <p:cNvPr id="32" name="Content Placeholder 2">
            <a:extLst>
              <a:ext uri="{FF2B5EF4-FFF2-40B4-BE49-F238E27FC236}">
                <a16:creationId xmlns:a16="http://schemas.microsoft.com/office/drawing/2014/main" id="{9B6174B9-83EB-8796-ACB8-2F1C1CBDC206}"/>
              </a:ext>
            </a:extLst>
          </p:cNvPr>
          <p:cNvGraphicFramePr>
            <a:graphicFrameLocks noGrp="1"/>
          </p:cNvGraphicFramePr>
          <p:nvPr>
            <p:ph idx="1"/>
            <p:extLst>
              <p:ext uri="{D42A27DB-BD31-4B8C-83A1-F6EECF244321}">
                <p14:modId xmlns:p14="http://schemas.microsoft.com/office/powerpoint/2010/main" val="2301819823"/>
              </p:ext>
            </p:extLst>
          </p:nvPr>
        </p:nvGraphicFramePr>
        <p:xfrm>
          <a:off x="838200" y="1825625"/>
          <a:ext cx="5393361"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16672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4CAC8-7540-D35A-CD48-3D4FDB6AEE86}"/>
              </a:ext>
            </a:extLst>
          </p:cNvPr>
          <p:cNvSpPr>
            <a:spLocks noGrp="1"/>
          </p:cNvSpPr>
          <p:nvPr>
            <p:ph type="title"/>
          </p:nvPr>
        </p:nvSpPr>
        <p:spPr/>
        <p:txBody>
          <a:bodyPr/>
          <a:lstStyle/>
          <a:p>
            <a:r>
              <a:rPr lang="en-US">
                <a:cs typeface="Calibri Light"/>
              </a:rPr>
              <a:t>Citations</a:t>
            </a:r>
            <a:endParaRPr lang="en-US"/>
          </a:p>
        </p:txBody>
      </p:sp>
      <p:sp>
        <p:nvSpPr>
          <p:cNvPr id="3" name="Content Placeholder 2">
            <a:extLst>
              <a:ext uri="{FF2B5EF4-FFF2-40B4-BE49-F238E27FC236}">
                <a16:creationId xmlns:a16="http://schemas.microsoft.com/office/drawing/2014/main" id="{93DD76B8-B15A-CA6A-49AB-CB2DBA565CD0}"/>
              </a:ext>
            </a:extLst>
          </p:cNvPr>
          <p:cNvSpPr>
            <a:spLocks noGrp="1"/>
          </p:cNvSpPr>
          <p:nvPr>
            <p:ph idx="1"/>
          </p:nvPr>
        </p:nvSpPr>
        <p:spPr/>
        <p:txBody>
          <a:bodyPr vert="horz" lIns="91440" tIns="45720" rIns="91440" bIns="45720" rtlCol="0" anchor="t">
            <a:normAutofit/>
          </a:bodyPr>
          <a:lstStyle/>
          <a:p>
            <a:r>
              <a:rPr lang="en-US" sz="2400" dirty="0">
                <a:ea typeface="+mn-lt"/>
                <a:cs typeface="+mn-lt"/>
              </a:rPr>
              <a:t>Gelman, A. and Hill, J. (2007) Ch 25: Missing-data imputation in Data Analysis Using Regression and Multilevel/Hierarchical Models. Cambridge University Press, New York.</a:t>
            </a:r>
          </a:p>
          <a:p>
            <a:r>
              <a:rPr lang="en-US" sz="2400" dirty="0">
                <a:ea typeface="+mn-lt"/>
                <a:cs typeface="+mn-lt"/>
                <a:hlinkClick r:id="rId2"/>
              </a:rPr>
              <a:t>https://www.publichealth.columbia.edu/research/population-health-methods/missing-data-and-multiple-imputation</a:t>
            </a:r>
            <a:endParaRPr lang="en-US" sz="2400" dirty="0">
              <a:cs typeface="Calibri"/>
            </a:endParaRPr>
          </a:p>
          <a:p>
            <a:r>
              <a:rPr lang="en-US" sz="2400" dirty="0">
                <a:cs typeface="Calibri"/>
              </a:rPr>
              <a:t>University College London. (2015). Missing data analysis. </a:t>
            </a:r>
            <a:r>
              <a:rPr lang="en-US" sz="2400" dirty="0">
                <a:ea typeface="+mn-lt"/>
                <a:cs typeface="+mn-lt"/>
                <a:hlinkClick r:id="rId3"/>
              </a:rPr>
              <a:t>https://www.ucl.ac.uk/~rmjbale/Stat/13.pdf</a:t>
            </a:r>
            <a:endParaRPr lang="en-US" sz="2400" dirty="0">
              <a:cs typeface="Calibri"/>
            </a:endParaRPr>
          </a:p>
          <a:p>
            <a:r>
              <a:rPr lang="en-US" sz="2400" dirty="0">
                <a:cs typeface="Calibri"/>
              </a:rPr>
              <a:t>Humphries, M. (date unknown). Missing Data &amp; How to Deal: An overview of missing data. Population Research Center. </a:t>
            </a:r>
            <a:r>
              <a:rPr lang="en-US" sz="2400" dirty="0">
                <a:ea typeface="+mn-lt"/>
                <a:cs typeface="+mn-lt"/>
                <a:hlinkClick r:id="rId4"/>
              </a:rPr>
              <a:t>https://minio.la.utexas.edu/webeditor-files/prc/pdf/missing-data.pdf</a:t>
            </a:r>
            <a:endParaRPr lang="en-US" sz="2400" dirty="0">
              <a:cs typeface="Calibri"/>
            </a:endParaRPr>
          </a:p>
          <a:p>
            <a:endParaRPr lang="en-US" dirty="0">
              <a:cs typeface="Calibri"/>
            </a:endParaRPr>
          </a:p>
          <a:p>
            <a:endParaRPr lang="en-US" dirty="0">
              <a:cs typeface="Calibri"/>
            </a:endParaRPr>
          </a:p>
          <a:p>
            <a:pPr marL="0" indent="0">
              <a:buNone/>
            </a:pPr>
            <a:endParaRPr lang="en-US" dirty="0">
              <a:cs typeface="Calibri"/>
            </a:endParaRPr>
          </a:p>
        </p:txBody>
      </p:sp>
    </p:spTree>
    <p:extLst>
      <p:ext uri="{BB962C8B-B14F-4D97-AF65-F5344CB8AC3E}">
        <p14:creationId xmlns:p14="http://schemas.microsoft.com/office/powerpoint/2010/main" val="1795014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017776-BC5D-35F3-1BA6-7DADAC8AE789}"/>
              </a:ext>
            </a:extLst>
          </p:cNvPr>
          <p:cNvSpPr>
            <a:spLocks noGrp="1"/>
          </p:cNvSpPr>
          <p:nvPr>
            <p:ph type="title"/>
          </p:nvPr>
        </p:nvSpPr>
        <p:spPr>
          <a:xfrm>
            <a:off x="686834" y="1153572"/>
            <a:ext cx="3200400" cy="4461163"/>
          </a:xfrm>
        </p:spPr>
        <p:txBody>
          <a:bodyPr>
            <a:normAutofit/>
          </a:bodyPr>
          <a:lstStyle/>
          <a:p>
            <a:r>
              <a:rPr lang="en-US" sz="3400" dirty="0">
                <a:solidFill>
                  <a:srgbClr val="FFFFFF"/>
                </a:solidFill>
                <a:cs typeface="Calibri Light"/>
              </a:rPr>
              <a:t>Step 1: Identify reason for missing data</a:t>
            </a:r>
            <a:endParaRPr lang="en-US" dirty="0"/>
          </a:p>
        </p:txBody>
      </p:sp>
      <p:sp>
        <p:nvSpPr>
          <p:cNvPr id="31" name="Arc 3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1BACC23-3A61-EAEB-734C-8AF8AB4F6823}"/>
              </a:ext>
            </a:extLst>
          </p:cNvPr>
          <p:cNvSpPr>
            <a:spLocks noGrp="1"/>
          </p:cNvSpPr>
          <p:nvPr>
            <p:ph idx="1"/>
          </p:nvPr>
        </p:nvSpPr>
        <p:spPr>
          <a:xfrm>
            <a:off x="4447308" y="2058899"/>
            <a:ext cx="6906491" cy="4118064"/>
          </a:xfrm>
        </p:spPr>
        <p:txBody>
          <a:bodyPr vert="horz" lIns="91440" tIns="45720" rIns="91440" bIns="45720" rtlCol="0" anchor="ctr">
            <a:normAutofit/>
          </a:bodyPr>
          <a:lstStyle/>
          <a:p>
            <a:r>
              <a:rPr lang="en-US" sz="1800">
                <a:cs typeface="Calibri"/>
              </a:rPr>
              <a:t>Potential reasons for missing data:</a:t>
            </a:r>
            <a:endParaRPr lang="en-US" sz="1800" dirty="0">
              <a:cs typeface="Calibri"/>
            </a:endParaRPr>
          </a:p>
          <a:p>
            <a:pPr lvl="1">
              <a:buFont typeface="Courier New,monospace" panose="020B0604020202020204" pitchFamily="34" charset="0"/>
              <a:buChar char="o"/>
            </a:pPr>
            <a:r>
              <a:rPr lang="en-US" sz="1800" dirty="0">
                <a:cs typeface="Calibri"/>
              </a:rPr>
              <a:t>Respondent refusal/Non-response</a:t>
            </a:r>
          </a:p>
          <a:p>
            <a:pPr lvl="2">
              <a:buFont typeface="Wingdings,Sans-Serif" panose="020B0604020202020204" pitchFamily="34" charset="0"/>
              <a:buChar char="§"/>
            </a:pPr>
            <a:r>
              <a:rPr lang="en-US" sz="1400" dirty="0">
                <a:cs typeface="Calibri"/>
              </a:rPr>
              <a:t>Either passive (benign) or active (problem)</a:t>
            </a:r>
          </a:p>
          <a:p>
            <a:pPr lvl="1">
              <a:buFont typeface="Courier New,monospace" panose="020B0604020202020204" pitchFamily="34" charset="0"/>
              <a:buChar char="o"/>
            </a:pPr>
            <a:endParaRPr lang="en-US" sz="1800" dirty="0">
              <a:cs typeface="Calibri"/>
            </a:endParaRPr>
          </a:p>
          <a:p>
            <a:pPr lvl="1">
              <a:buFont typeface="Courier New,monospace" panose="020B0604020202020204" pitchFamily="34" charset="0"/>
              <a:buChar char="o"/>
            </a:pPr>
            <a:r>
              <a:rPr lang="en-US" sz="1800" dirty="0">
                <a:cs typeface="Calibri"/>
              </a:rPr>
              <a:t>Random data collection issues</a:t>
            </a:r>
          </a:p>
          <a:p>
            <a:pPr lvl="2">
              <a:buFont typeface="Wingdings,Sans-Serif" panose="020B0604020202020204" pitchFamily="34" charset="0"/>
              <a:buChar char="§"/>
            </a:pPr>
            <a:r>
              <a:rPr lang="en-US" sz="1400" dirty="0">
                <a:cs typeface="Calibri"/>
              </a:rPr>
              <a:t>e.g., lack of available data cross-section</a:t>
            </a:r>
          </a:p>
          <a:p>
            <a:pPr lvl="1">
              <a:buFont typeface="Courier New,monospace" panose="020B0604020202020204" pitchFamily="34" charset="0"/>
              <a:buChar char="o"/>
            </a:pPr>
            <a:endParaRPr lang="en-US" sz="1800" dirty="0">
              <a:cs typeface="Calibri"/>
            </a:endParaRPr>
          </a:p>
          <a:p>
            <a:pPr lvl="1">
              <a:buFont typeface="Courier New,monospace" panose="020B0604020202020204" pitchFamily="34" charset="0"/>
              <a:buChar char="o"/>
            </a:pPr>
            <a:r>
              <a:rPr lang="en-US" sz="1800" dirty="0">
                <a:cs typeface="Calibri"/>
              </a:rPr>
              <a:t>Attrition due to social/natural processes</a:t>
            </a:r>
          </a:p>
          <a:p>
            <a:pPr lvl="2">
              <a:buFont typeface="Wingdings,Sans-Serif" panose="020B0604020202020204" pitchFamily="34" charset="0"/>
              <a:buChar char="§"/>
            </a:pPr>
            <a:r>
              <a:rPr lang="en-US" sz="1400" dirty="0">
                <a:cs typeface="Calibri"/>
              </a:rPr>
              <a:t>e.g., aging out of a school survey</a:t>
            </a:r>
          </a:p>
          <a:p>
            <a:pPr lvl="2">
              <a:buFont typeface="Wingdings,Sans-Serif" panose="020B0604020202020204" pitchFamily="34" charset="0"/>
              <a:buChar char="§"/>
            </a:pPr>
            <a:endParaRPr lang="en-US" sz="1800" dirty="0">
              <a:cs typeface="Calibri"/>
            </a:endParaRPr>
          </a:p>
          <a:p>
            <a:pPr lvl="1">
              <a:buFont typeface="Courier New,monospace" panose="020B0604020202020204" pitchFamily="34" charset="0"/>
              <a:buChar char="o"/>
            </a:pPr>
            <a:r>
              <a:rPr lang="en-US" sz="1800" dirty="0">
                <a:cs typeface="Calibri"/>
              </a:rPr>
              <a:t>Intentional missing as part of data collection process</a:t>
            </a:r>
            <a:endParaRPr lang="en-US" dirty="0"/>
          </a:p>
        </p:txBody>
      </p:sp>
      <p:sp>
        <p:nvSpPr>
          <p:cNvPr id="4" name="TextBox 3">
            <a:extLst>
              <a:ext uri="{FF2B5EF4-FFF2-40B4-BE49-F238E27FC236}">
                <a16:creationId xmlns:a16="http://schemas.microsoft.com/office/drawing/2014/main" id="{913AD9AF-DAF4-4D43-BEA6-3D2E970BE50C}"/>
              </a:ext>
            </a:extLst>
          </p:cNvPr>
          <p:cNvSpPr txBox="1"/>
          <p:nvPr/>
        </p:nvSpPr>
        <p:spPr>
          <a:xfrm>
            <a:off x="4581407" y="1100666"/>
            <a:ext cx="6491111"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cs typeface="Calibri"/>
              </a:rPr>
              <a:t>Having an idea </a:t>
            </a:r>
            <a:r>
              <a:rPr lang="en-US" sz="2400" i="1" dirty="0">
                <a:cs typeface="Calibri"/>
              </a:rPr>
              <a:t>why</a:t>
            </a:r>
            <a:r>
              <a:rPr lang="en-US" sz="2400" dirty="0">
                <a:cs typeface="Calibri"/>
              </a:rPr>
              <a:t> data are missing can give us a better idea of how to fix the problem. </a:t>
            </a:r>
            <a:endParaRPr lang="en-US" sz="2400" dirty="0"/>
          </a:p>
        </p:txBody>
      </p:sp>
    </p:spTree>
    <p:extLst>
      <p:ext uri="{BB962C8B-B14F-4D97-AF65-F5344CB8AC3E}">
        <p14:creationId xmlns:p14="http://schemas.microsoft.com/office/powerpoint/2010/main" val="3409411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017776-BC5D-35F3-1BA6-7DADAC8AE789}"/>
              </a:ext>
            </a:extLst>
          </p:cNvPr>
          <p:cNvSpPr>
            <a:spLocks noGrp="1"/>
          </p:cNvSpPr>
          <p:nvPr>
            <p:ph type="title"/>
          </p:nvPr>
        </p:nvSpPr>
        <p:spPr>
          <a:xfrm>
            <a:off x="686834" y="1153572"/>
            <a:ext cx="3200400" cy="4461163"/>
          </a:xfrm>
        </p:spPr>
        <p:txBody>
          <a:bodyPr>
            <a:normAutofit/>
          </a:bodyPr>
          <a:lstStyle/>
          <a:p>
            <a:r>
              <a:rPr lang="en-US" sz="4100">
                <a:solidFill>
                  <a:srgbClr val="FFFFFF"/>
                </a:solidFill>
                <a:cs typeface="Calibri Light"/>
              </a:rPr>
              <a:t>Step 2: Evaluate the type of "missingness"</a:t>
            </a:r>
            <a:endParaRPr lang="en-US" sz="4100">
              <a:solidFill>
                <a:srgbClr val="FFFFFF"/>
              </a:solidFill>
            </a:endParaRPr>
          </a:p>
        </p:txBody>
      </p:sp>
      <p:sp>
        <p:nvSpPr>
          <p:cNvPr id="31" name="Arc 3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1BACC23-3A61-EAEB-734C-8AF8AB4F6823}"/>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a:cs typeface="Calibri"/>
              </a:rPr>
              <a:t>Certain analysis methods assume a certain probability distribution. There are three main categories to identify:</a:t>
            </a:r>
          </a:p>
          <a:p>
            <a:pPr marL="914400" lvl="1" indent="-457200">
              <a:buAutoNum type="arabicPeriod"/>
            </a:pPr>
            <a:endParaRPr lang="en-US">
              <a:cs typeface="Calibri"/>
            </a:endParaRPr>
          </a:p>
          <a:p>
            <a:pPr marL="914400" lvl="1" indent="-457200">
              <a:buAutoNum type="arabicPeriod"/>
            </a:pPr>
            <a:r>
              <a:rPr lang="en-US">
                <a:cs typeface="Calibri"/>
              </a:rPr>
              <a:t>Missing Completely at Random (MCAR)</a:t>
            </a:r>
            <a:endParaRPr lang="en-US"/>
          </a:p>
          <a:p>
            <a:pPr marL="1371600" lvl="2" indent="-457200">
              <a:buFont typeface="Wingdings" panose="020B0604020202020204" pitchFamily="34" charset="0"/>
              <a:buChar char="§"/>
            </a:pPr>
            <a:r>
              <a:rPr lang="en-US">
                <a:cs typeface="Calibri"/>
              </a:rPr>
              <a:t>Missing value (y) neither depends on x nor y</a:t>
            </a:r>
          </a:p>
          <a:p>
            <a:pPr marL="1371600" lvl="2" indent="-457200">
              <a:buFont typeface="Wingdings" panose="020B0604020202020204" pitchFamily="34" charset="0"/>
              <a:buChar char="§"/>
            </a:pPr>
            <a:endParaRPr lang="en-US">
              <a:cs typeface="Calibri"/>
            </a:endParaRPr>
          </a:p>
          <a:p>
            <a:pPr marL="914400" lvl="1" indent="-457200">
              <a:buAutoNum type="arabicPeriod"/>
            </a:pPr>
            <a:r>
              <a:rPr lang="en-US">
                <a:cs typeface="Calibri"/>
              </a:rPr>
              <a:t>Missing at Random (MAR)</a:t>
            </a:r>
          </a:p>
          <a:p>
            <a:pPr marL="1371600" lvl="2" indent="-457200">
              <a:buFont typeface="Wingdings" panose="020B0604020202020204" pitchFamily="34" charset="0"/>
              <a:buChar char="§"/>
            </a:pPr>
            <a:r>
              <a:rPr lang="en-US">
                <a:cs typeface="Calibri"/>
              </a:rPr>
              <a:t>Missing value (y) depends on x, but not y</a:t>
            </a:r>
          </a:p>
          <a:p>
            <a:pPr marL="914400" lvl="1" indent="-457200">
              <a:buAutoNum type="arabicPeriod"/>
            </a:pPr>
            <a:endParaRPr lang="en-US">
              <a:cs typeface="Calibri"/>
            </a:endParaRPr>
          </a:p>
          <a:p>
            <a:pPr marL="914400" lvl="1" indent="-457200">
              <a:buAutoNum type="arabicPeriod"/>
            </a:pPr>
            <a:r>
              <a:rPr lang="en-US">
                <a:cs typeface="Calibri"/>
              </a:rPr>
              <a:t>Missing not at Random (NMAR)</a:t>
            </a:r>
          </a:p>
          <a:p>
            <a:pPr marL="1371600" lvl="2" indent="-457200">
              <a:buFont typeface="Wingdings"/>
              <a:buChar char="§"/>
            </a:pPr>
            <a:r>
              <a:rPr lang="en-US">
                <a:cs typeface="Calibri"/>
              </a:rPr>
              <a:t>The probability of a missing value depends on the variable that is missing </a:t>
            </a:r>
          </a:p>
        </p:txBody>
      </p:sp>
    </p:spTree>
    <p:extLst>
      <p:ext uri="{BB962C8B-B14F-4D97-AF65-F5344CB8AC3E}">
        <p14:creationId xmlns:p14="http://schemas.microsoft.com/office/powerpoint/2010/main" val="268186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8AE36A-A484-A0DC-48C4-0251AB4847C7}"/>
              </a:ext>
            </a:extLst>
          </p:cNvPr>
          <p:cNvSpPr>
            <a:spLocks noGrp="1"/>
          </p:cNvSpPr>
          <p:nvPr>
            <p:ph type="title"/>
          </p:nvPr>
        </p:nvSpPr>
        <p:spPr>
          <a:xfrm>
            <a:off x="603015" y="1334088"/>
            <a:ext cx="10515600" cy="591786"/>
          </a:xfrm>
        </p:spPr>
        <p:txBody>
          <a:bodyPr>
            <a:noAutofit/>
          </a:bodyPr>
          <a:lstStyle/>
          <a:p>
            <a:pPr>
              <a:spcBef>
                <a:spcPts val="1000"/>
              </a:spcBef>
            </a:pPr>
            <a:r>
              <a:rPr lang="en-US" sz="3600" dirty="0">
                <a:latin typeface="Calibri"/>
                <a:cs typeface="Calibri"/>
              </a:rPr>
              <a:t>Missing Completely at Random (MCAR)</a:t>
            </a:r>
            <a:endParaRPr lang="en-US" sz="2800" dirty="0">
              <a:cs typeface="Calibri Light"/>
            </a:endParaRPr>
          </a:p>
          <a:p>
            <a:br>
              <a:rPr lang="en-US" sz="2400" dirty="0"/>
            </a:br>
            <a:br>
              <a:rPr lang="en-US" sz="2400" dirty="0"/>
            </a:br>
            <a:endParaRPr lang="en-US" sz="2400">
              <a:cs typeface="Calibri Light"/>
            </a:endParaRPr>
          </a:p>
        </p:txBody>
      </p:sp>
      <p:sp>
        <p:nvSpPr>
          <p:cNvPr id="4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0D41EE51-91DE-C28B-4063-EA6483605BC5}"/>
              </a:ext>
            </a:extLst>
          </p:cNvPr>
          <p:cNvSpPr>
            <a:spLocks noGrp="1"/>
          </p:cNvSpPr>
          <p:nvPr>
            <p:ph idx="1"/>
          </p:nvPr>
        </p:nvSpPr>
        <p:spPr>
          <a:xfrm>
            <a:off x="838200" y="1929384"/>
            <a:ext cx="10515600" cy="4251960"/>
          </a:xfrm>
        </p:spPr>
        <p:txBody>
          <a:bodyPr vert="horz" lIns="91440" tIns="45720" rIns="91440" bIns="45720" rtlCol="0">
            <a:normAutofit/>
          </a:bodyPr>
          <a:lstStyle/>
          <a:p>
            <a:pPr marL="457200" indent="-457200">
              <a:buFont typeface="Courier New" panose="020B0604020202020204" pitchFamily="34" charset="0"/>
              <a:buChar char="o"/>
            </a:pPr>
            <a:r>
              <a:rPr lang="en-US" sz="2200" dirty="0">
                <a:ea typeface="Calibri"/>
                <a:cs typeface="Calibri"/>
              </a:rPr>
              <a:t>Data is </a:t>
            </a:r>
            <a:r>
              <a:rPr lang="en-US" sz="2200" i="1" dirty="0">
                <a:ea typeface="Calibri"/>
                <a:cs typeface="Calibri"/>
              </a:rPr>
              <a:t>missing completely at random</a:t>
            </a:r>
            <a:r>
              <a:rPr lang="en-US" sz="2200" dirty="0">
                <a:ea typeface="Calibri"/>
                <a:cs typeface="Calibri"/>
              </a:rPr>
              <a:t> if the missing value (y) neither depends on x nor y; unrelated to the values, or potential values, for any of the variables in or outside of the model.</a:t>
            </a:r>
            <a:endParaRPr lang="en-US" sz="2200" dirty="0">
              <a:cs typeface="Calibri"/>
            </a:endParaRPr>
          </a:p>
          <a:p>
            <a:pPr marL="971550" lvl="3" indent="-285750"/>
            <a:r>
              <a:rPr lang="en-US" sz="2200">
                <a:cs typeface="Calibri"/>
              </a:rPr>
              <a:t>i.e. if a respondent doesn't show up for an in-person survey because they were in a car crash, or just forgot to answer the question.</a:t>
            </a:r>
          </a:p>
          <a:p>
            <a:pPr marL="971550" lvl="3" indent="-285750"/>
            <a:r>
              <a:rPr lang="en-US" sz="2200">
                <a:cs typeface="Calibri"/>
              </a:rPr>
              <a:t>Can be determined using a t-test</a:t>
            </a:r>
          </a:p>
          <a:p>
            <a:pPr marL="514350" lvl="2" indent="-285750">
              <a:buFont typeface="Wingdings" panose="020B0604020202020204" pitchFamily="34" charset="0"/>
              <a:buChar char="§"/>
            </a:pPr>
            <a:endParaRPr lang="en-US" sz="2200">
              <a:cs typeface="Calibri"/>
            </a:endParaRPr>
          </a:p>
          <a:p>
            <a:pPr marL="514350" lvl="2" indent="-285750">
              <a:buFont typeface="Wingdings" panose="020B0604020202020204" pitchFamily="34" charset="0"/>
              <a:buChar char="§"/>
            </a:pPr>
            <a:r>
              <a:rPr lang="en-US" sz="2200">
                <a:cs typeface="Calibri"/>
              </a:rPr>
              <a:t>If data are MCAR, then throwing out observations with missing data will </a:t>
            </a:r>
            <a:r>
              <a:rPr lang="en-US" sz="2200" i="1">
                <a:cs typeface="Calibri"/>
              </a:rPr>
              <a:t>not</a:t>
            </a:r>
            <a:r>
              <a:rPr lang="en-US" sz="2200">
                <a:cs typeface="Calibri"/>
              </a:rPr>
              <a:t> bias your estimated parameters. </a:t>
            </a:r>
            <a:endParaRPr lang="en-US" sz="2200"/>
          </a:p>
          <a:p>
            <a:pPr marL="514350" lvl="2" indent="-285750">
              <a:buFont typeface="Wingdings" panose="020B0604020202020204" pitchFamily="34" charset="0"/>
              <a:buChar char="§"/>
            </a:pPr>
            <a:r>
              <a:rPr lang="en-US" sz="2200">
                <a:cs typeface="Calibri"/>
              </a:rPr>
              <a:t>However, this leaves you with fewer observations and reduces your statistical power (because lower n) and doesn't use all information. </a:t>
            </a:r>
          </a:p>
          <a:p>
            <a:pPr marL="457200" indent="-457200">
              <a:buFont typeface="Courier New" panose="020B0604020202020204" pitchFamily="34" charset="0"/>
              <a:buChar char="o"/>
            </a:pPr>
            <a:endParaRPr lang="en-US" sz="2200">
              <a:ea typeface="Calibri"/>
              <a:cs typeface="Calibri"/>
            </a:endParaRPr>
          </a:p>
        </p:txBody>
      </p:sp>
      <p:pic>
        <p:nvPicPr>
          <p:cNvPr id="6" name="Graphic 1" descr="Car with solid fill">
            <a:extLst>
              <a:ext uri="{FF2B5EF4-FFF2-40B4-BE49-F238E27FC236}">
                <a16:creationId xmlns:a16="http://schemas.microsoft.com/office/drawing/2014/main" id="{C05476EF-6BE0-BB9B-95F9-F55CABE2344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872134" y="328319"/>
            <a:ext cx="1507066" cy="1488251"/>
          </a:xfrm>
          <a:prstGeom prst="rect">
            <a:avLst/>
          </a:prstGeom>
        </p:spPr>
      </p:pic>
    </p:spTree>
    <p:extLst>
      <p:ext uri="{BB962C8B-B14F-4D97-AF65-F5344CB8AC3E}">
        <p14:creationId xmlns:p14="http://schemas.microsoft.com/office/powerpoint/2010/main" val="1502987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3C9D54-1394-AB13-83B7-91FF545DB55A}"/>
              </a:ext>
            </a:extLst>
          </p:cNvPr>
          <p:cNvSpPr>
            <a:spLocks noGrp="1"/>
          </p:cNvSpPr>
          <p:nvPr>
            <p:ph type="title"/>
          </p:nvPr>
        </p:nvSpPr>
        <p:spPr>
          <a:xfrm>
            <a:off x="572493" y="238539"/>
            <a:ext cx="11018520" cy="1434415"/>
          </a:xfrm>
        </p:spPr>
        <p:txBody>
          <a:bodyPr anchor="b">
            <a:normAutofit/>
          </a:bodyPr>
          <a:lstStyle/>
          <a:p>
            <a:r>
              <a:rPr lang="en-US" sz="5400">
                <a:ea typeface="Calibri Light"/>
                <a:cs typeface="Calibri Light"/>
              </a:rPr>
              <a:t>Missing at Random (MAR) </a:t>
            </a:r>
            <a:endParaRPr lang="en-US" sz="5400"/>
          </a:p>
        </p:txBody>
      </p:sp>
      <p:sp>
        <p:nvSpPr>
          <p:cNvPr id="2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C136EBB-8943-0BED-0765-A0EF47E7C976}"/>
              </a:ext>
            </a:extLst>
          </p:cNvPr>
          <p:cNvSpPr>
            <a:spLocks noGrp="1"/>
          </p:cNvSpPr>
          <p:nvPr>
            <p:ph idx="1"/>
          </p:nvPr>
        </p:nvSpPr>
        <p:spPr>
          <a:xfrm>
            <a:off x="572493" y="2071316"/>
            <a:ext cx="6713552" cy="4119172"/>
          </a:xfrm>
        </p:spPr>
        <p:txBody>
          <a:bodyPr vert="horz" lIns="91440" tIns="45720" rIns="91440" bIns="45720" rtlCol="0" anchor="t">
            <a:normAutofit/>
          </a:bodyPr>
          <a:lstStyle/>
          <a:p>
            <a:r>
              <a:rPr lang="en-US" sz="2000" dirty="0">
                <a:ea typeface="Calibri"/>
                <a:cs typeface="Calibri"/>
              </a:rPr>
              <a:t>Also known as the "</a:t>
            </a:r>
            <a:r>
              <a:rPr lang="en-US" sz="2000" dirty="0" err="1">
                <a:ea typeface="Calibri"/>
                <a:cs typeface="Calibri"/>
              </a:rPr>
              <a:t>ignorability</a:t>
            </a:r>
            <a:r>
              <a:rPr lang="en-US" sz="2000" dirty="0">
                <a:ea typeface="Calibri"/>
                <a:cs typeface="Calibri"/>
              </a:rPr>
              <a:t> assumption" is where we assume that the missing value (y) depends on x, but not y.</a:t>
            </a:r>
          </a:p>
          <a:p>
            <a:pPr lvl="1">
              <a:buFont typeface="Courier New,monospace" panose="020B0604020202020204" pitchFamily="34" charset="0"/>
            </a:pPr>
            <a:endParaRPr lang="en-US" sz="2000" dirty="0">
              <a:cs typeface="Calibri"/>
            </a:endParaRPr>
          </a:p>
          <a:p>
            <a:pPr lvl="1">
              <a:buFont typeface="Courier New,monospace" panose="020B0604020202020204" pitchFamily="34" charset="0"/>
            </a:pPr>
            <a:r>
              <a:rPr lang="en-US" sz="2000" dirty="0">
                <a:cs typeface="Calibri"/>
              </a:rPr>
              <a:t>i.e. older people are less likely to report income on a survey, but that's because they're old, not necessarily because they have a large amount of income. Thus, the "missingness" is related to the variable </a:t>
            </a:r>
            <a:r>
              <a:rPr lang="en-US" sz="2000" i="1" dirty="0">
                <a:cs typeface="Calibri"/>
              </a:rPr>
              <a:t>age</a:t>
            </a:r>
            <a:r>
              <a:rPr lang="en-US" sz="2000" dirty="0">
                <a:cs typeface="Calibri"/>
              </a:rPr>
              <a:t>, not </a:t>
            </a:r>
            <a:r>
              <a:rPr lang="en-US" sz="2000" i="1" dirty="0">
                <a:cs typeface="Calibri"/>
              </a:rPr>
              <a:t>income </a:t>
            </a:r>
            <a:r>
              <a:rPr lang="en-US" sz="2000" dirty="0">
                <a:cs typeface="Calibri"/>
              </a:rPr>
              <a:t>itself. </a:t>
            </a:r>
            <a:endParaRPr lang="en-US" dirty="0"/>
          </a:p>
          <a:p>
            <a:pPr lvl="1">
              <a:buFont typeface="Courier New,monospace" panose="020B0604020202020204" pitchFamily="34" charset="0"/>
            </a:pPr>
            <a:r>
              <a:rPr lang="en-US" sz="2000" dirty="0">
                <a:cs typeface="Calibri"/>
              </a:rPr>
              <a:t>It is acceptable to drop the missing observations here if the regression controls for all the variables that affect the probability of missingness, but there are other methods that may retain more information.</a:t>
            </a:r>
            <a:endParaRPr lang="en-US" sz="2000" dirty="0"/>
          </a:p>
        </p:txBody>
      </p:sp>
      <p:pic>
        <p:nvPicPr>
          <p:cNvPr id="5" name="Picture 4" descr="Many question marks on black background">
            <a:extLst>
              <a:ext uri="{FF2B5EF4-FFF2-40B4-BE49-F238E27FC236}">
                <a16:creationId xmlns:a16="http://schemas.microsoft.com/office/drawing/2014/main" id="{C5E89A18-8485-50C4-FAE7-566541E73704}"/>
              </a:ext>
            </a:extLst>
          </p:cNvPr>
          <p:cNvPicPr>
            <a:picLocks noChangeAspect="1"/>
          </p:cNvPicPr>
          <p:nvPr/>
        </p:nvPicPr>
        <p:blipFill rotWithShape="1">
          <a:blip r:embed="rId3"/>
          <a:srcRect l="41315"/>
          <a:stretch/>
        </p:blipFill>
        <p:spPr>
          <a:xfrm>
            <a:off x="7675658" y="2093976"/>
            <a:ext cx="3941064" cy="4096512"/>
          </a:xfrm>
          <a:prstGeom prst="rect">
            <a:avLst/>
          </a:prstGeom>
        </p:spPr>
      </p:pic>
      <p:pic>
        <p:nvPicPr>
          <p:cNvPr id="4" name="Graphic 1" descr="Question Mark with solid fill">
            <a:extLst>
              <a:ext uri="{FF2B5EF4-FFF2-40B4-BE49-F238E27FC236}">
                <a16:creationId xmlns:a16="http://schemas.microsoft.com/office/drawing/2014/main" id="{3C0969D8-17CE-CCC7-8305-A12AA65CCBF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530652" y="478837"/>
            <a:ext cx="1158994" cy="1196622"/>
          </a:xfrm>
          <a:prstGeom prst="rect">
            <a:avLst/>
          </a:prstGeom>
        </p:spPr>
      </p:pic>
    </p:spTree>
    <p:extLst>
      <p:ext uri="{BB962C8B-B14F-4D97-AF65-F5344CB8AC3E}">
        <p14:creationId xmlns:p14="http://schemas.microsoft.com/office/powerpoint/2010/main" val="210902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B423FA-F500-9AD0-8866-7EC088078BBE}"/>
              </a:ext>
            </a:extLst>
          </p:cNvPr>
          <p:cNvSpPr>
            <a:spLocks noGrp="1"/>
          </p:cNvSpPr>
          <p:nvPr>
            <p:ph type="title"/>
          </p:nvPr>
        </p:nvSpPr>
        <p:spPr>
          <a:xfrm>
            <a:off x="838200" y="365125"/>
            <a:ext cx="10515600" cy="1325563"/>
          </a:xfrm>
        </p:spPr>
        <p:txBody>
          <a:bodyPr>
            <a:normAutofit/>
          </a:bodyPr>
          <a:lstStyle/>
          <a:p>
            <a:r>
              <a:rPr lang="en-US" sz="5400">
                <a:cs typeface="Calibri Light"/>
              </a:rPr>
              <a:t>Missing Not at Random (MNAR)</a:t>
            </a:r>
            <a:endParaRPr lang="en-US" sz="5400"/>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A1880A9-4CE9-8492-B11D-BA26F0BCD559}"/>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sz="2200">
                <a:cs typeface="Calibri"/>
              </a:rPr>
              <a:t>Data can be MNAR (not ignorable (NI)) in two different ways:</a:t>
            </a:r>
          </a:p>
          <a:p>
            <a:pPr marL="914400" lvl="1" indent="-457200">
              <a:buAutoNum type="arabicPeriod"/>
            </a:pPr>
            <a:r>
              <a:rPr lang="en-US" sz="2200">
                <a:cs typeface="Calibri"/>
              </a:rPr>
              <a:t>Missingness that depends on </a:t>
            </a:r>
            <a:r>
              <a:rPr lang="en-US" sz="2200" b="1">
                <a:cs typeface="Calibri"/>
              </a:rPr>
              <a:t>unobserved predictors</a:t>
            </a:r>
            <a:r>
              <a:rPr lang="en-US" sz="2200">
                <a:cs typeface="Calibri"/>
              </a:rPr>
              <a:t>. </a:t>
            </a:r>
          </a:p>
          <a:p>
            <a:pPr lvl="2">
              <a:buFont typeface="Wingdings" panose="020B0604020202020204" pitchFamily="34" charset="0"/>
              <a:buChar char="§"/>
            </a:pPr>
            <a:r>
              <a:rPr lang="en-US" sz="2200">
                <a:cs typeface="Calibri"/>
              </a:rPr>
              <a:t>i.e. if it depends on information that has not been recorded and this information also predicts the missing values.</a:t>
            </a:r>
          </a:p>
          <a:p>
            <a:pPr lvl="2">
              <a:buFont typeface="Wingdings" panose="020B0604020202020204" pitchFamily="34" charset="0"/>
              <a:buChar char="§"/>
            </a:pPr>
            <a:r>
              <a:rPr lang="en-US" sz="2200">
                <a:cs typeface="Calibri"/>
              </a:rPr>
              <a:t>E.g.: If college educated people are less likely to report their incomes, and having a college degree is predictive of earnings, and there is also some nonresponse (missing values) to the education question. This would mean that earnings are NMAR (Gelman 2007).</a:t>
            </a:r>
          </a:p>
          <a:p>
            <a:pPr lvl="1">
              <a:buAutoNum type="arabicPeriod"/>
            </a:pPr>
            <a:r>
              <a:rPr lang="en-US" sz="2200">
                <a:cs typeface="Calibri"/>
              </a:rPr>
              <a:t>   Missingness that depends on the </a:t>
            </a:r>
            <a:r>
              <a:rPr lang="en-US" sz="2200" b="1">
                <a:cs typeface="Calibri"/>
              </a:rPr>
              <a:t>missing value itself</a:t>
            </a:r>
          </a:p>
          <a:p>
            <a:pPr lvl="2">
              <a:buFont typeface="Wingdings" panose="020B0604020202020204" pitchFamily="34" charset="0"/>
              <a:buChar char="§"/>
            </a:pPr>
            <a:r>
              <a:rPr lang="en-US" sz="2200">
                <a:cs typeface="Calibri"/>
              </a:rPr>
              <a:t>Example: Respondents with high income less likely to report income. </a:t>
            </a:r>
          </a:p>
        </p:txBody>
      </p:sp>
      <p:pic>
        <p:nvPicPr>
          <p:cNvPr id="4" name="Graphic 3" descr="Thumbs Down with solid fill">
            <a:extLst>
              <a:ext uri="{FF2B5EF4-FFF2-40B4-BE49-F238E27FC236}">
                <a16:creationId xmlns:a16="http://schemas.microsoft.com/office/drawing/2014/main" id="{E7F8FF80-E140-1B37-B3AE-447339C376E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248430" y="638763"/>
            <a:ext cx="914400" cy="914400"/>
          </a:xfrm>
          <a:prstGeom prst="rect">
            <a:avLst/>
          </a:prstGeom>
        </p:spPr>
      </p:pic>
    </p:spTree>
    <p:extLst>
      <p:ext uri="{BB962C8B-B14F-4D97-AF65-F5344CB8AC3E}">
        <p14:creationId xmlns:p14="http://schemas.microsoft.com/office/powerpoint/2010/main" val="2700125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7CEEB9-5BDE-575F-BAD2-F28FCD85497D}"/>
              </a:ext>
            </a:extLst>
          </p:cNvPr>
          <p:cNvSpPr>
            <a:spLocks noGrp="1"/>
          </p:cNvSpPr>
          <p:nvPr>
            <p:ph type="title"/>
          </p:nvPr>
        </p:nvSpPr>
        <p:spPr>
          <a:xfrm>
            <a:off x="686834" y="1153572"/>
            <a:ext cx="3200400" cy="4461163"/>
          </a:xfrm>
        </p:spPr>
        <p:txBody>
          <a:bodyPr>
            <a:normAutofit/>
          </a:bodyPr>
          <a:lstStyle/>
          <a:p>
            <a:r>
              <a:rPr lang="en-US">
                <a:solidFill>
                  <a:srgbClr val="FFFFFF"/>
                </a:solidFill>
                <a:cs typeface="Calibri Light"/>
              </a:rPr>
              <a:t>Step 3: Deal with missing data</a:t>
            </a:r>
            <a:endParaRPr lang="en-U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1F963C5-FFAE-8CF7-4C27-3E2E8CAC5D36}"/>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dirty="0">
                <a:cs typeface="Calibri"/>
              </a:rPr>
              <a:t>Goal: Use the best analysis strategy to yield the least biased estimates.</a:t>
            </a:r>
          </a:p>
          <a:p>
            <a:pPr lvl="1">
              <a:buFont typeface="Courier New" panose="020B0604020202020204" pitchFamily="34" charset="0"/>
              <a:buChar char="o"/>
            </a:pPr>
            <a:r>
              <a:rPr lang="en-US" dirty="0">
                <a:cs typeface="Calibri"/>
              </a:rPr>
              <a:t>Deletion Methods</a:t>
            </a:r>
          </a:p>
          <a:p>
            <a:pPr lvl="2">
              <a:buFont typeface="Wingdings" panose="020B0604020202020204" pitchFamily="34" charset="0"/>
              <a:buChar char="§"/>
            </a:pPr>
            <a:r>
              <a:rPr lang="en-US" b="1" dirty="0">
                <a:highlight>
                  <a:srgbClr val="808080"/>
                </a:highlight>
                <a:cs typeface="Calibri"/>
              </a:rPr>
              <a:t>Listwise deletion</a:t>
            </a:r>
            <a:r>
              <a:rPr lang="en-US" dirty="0">
                <a:cs typeface="Calibri"/>
              </a:rPr>
              <a:t>, pairwise deletion</a:t>
            </a:r>
          </a:p>
          <a:p>
            <a:pPr lvl="1">
              <a:buFont typeface="Courier New" panose="020B0604020202020204" pitchFamily="34" charset="0"/>
              <a:buChar char="o"/>
            </a:pPr>
            <a:r>
              <a:rPr lang="en-US" dirty="0">
                <a:cs typeface="Calibri"/>
              </a:rPr>
              <a:t>Simple Imputation Methods</a:t>
            </a:r>
          </a:p>
          <a:p>
            <a:pPr lvl="2">
              <a:buFont typeface="Wingdings" panose="020B0604020202020204" pitchFamily="34" charset="0"/>
              <a:buChar char="§"/>
            </a:pPr>
            <a:r>
              <a:rPr lang="en-US" b="1" dirty="0">
                <a:highlight>
                  <a:srgbClr val="808080"/>
                </a:highlight>
                <a:cs typeface="Calibri"/>
              </a:rPr>
              <a:t>Mean substitution</a:t>
            </a:r>
            <a:r>
              <a:rPr lang="en-US" dirty="0">
                <a:cs typeface="Calibri"/>
              </a:rPr>
              <a:t>, </a:t>
            </a:r>
            <a:r>
              <a:rPr lang="en-US" b="1" dirty="0">
                <a:highlight>
                  <a:srgbClr val="808080"/>
                </a:highlight>
                <a:cs typeface="Calibri"/>
              </a:rPr>
              <a:t>dummy variable method</a:t>
            </a:r>
            <a:r>
              <a:rPr lang="en-US" dirty="0">
                <a:cs typeface="Calibri"/>
              </a:rPr>
              <a:t>, </a:t>
            </a:r>
            <a:r>
              <a:rPr lang="en-US" b="1" dirty="0">
                <a:highlight>
                  <a:srgbClr val="808080"/>
                </a:highlight>
                <a:cs typeface="Calibri"/>
              </a:rPr>
              <a:t>single regression</a:t>
            </a:r>
          </a:p>
          <a:p>
            <a:pPr lvl="1">
              <a:buFont typeface="Courier New" panose="020B0604020202020204" pitchFamily="34" charset="0"/>
              <a:buChar char="o"/>
            </a:pPr>
            <a:r>
              <a:rPr lang="en-US" dirty="0">
                <a:cs typeface="Calibri"/>
              </a:rPr>
              <a:t>Model-Based Methods</a:t>
            </a:r>
          </a:p>
          <a:p>
            <a:pPr lvl="2">
              <a:buFont typeface="Wingdings" panose="020B0604020202020204" pitchFamily="34" charset="0"/>
              <a:buChar char="§"/>
            </a:pPr>
            <a:r>
              <a:rPr lang="en-US" dirty="0">
                <a:cs typeface="Calibri"/>
              </a:rPr>
              <a:t>Maximum Likelihood, multiple imputation</a:t>
            </a:r>
          </a:p>
        </p:txBody>
      </p:sp>
    </p:spTree>
    <p:extLst>
      <p:ext uri="{BB962C8B-B14F-4D97-AF65-F5344CB8AC3E}">
        <p14:creationId xmlns:p14="http://schemas.microsoft.com/office/powerpoint/2010/main" val="3908169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02D44074-0B69-4F0C-A7B3-5645CE40D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C28A9D25-89C1-19C2-12F7-A1880C37F0B6}"/>
              </a:ext>
            </a:extLst>
          </p:cNvPr>
          <p:cNvSpPr>
            <a:spLocks/>
          </p:cNvSpPr>
          <p:nvPr/>
        </p:nvSpPr>
        <p:spPr>
          <a:xfrm>
            <a:off x="642938" y="639763"/>
            <a:ext cx="6569075" cy="1587500"/>
          </a:xfrm>
          <a:prstGeom prst="rect">
            <a:avLst/>
          </a:prstGeom>
        </p:spPr>
        <p:txBody>
          <a:bodyPr wrap="square" lIns="91440" tIns="45720" rIns="91440" bIns="45720" anchor="t">
            <a:normAutofit/>
          </a:bodyPr>
          <a:lstStyle/>
          <a:p>
            <a:pPr defTabSz="877824">
              <a:spcAft>
                <a:spcPts val="600"/>
              </a:spcAft>
            </a:pPr>
            <a:r>
              <a:rPr lang="en-US" sz="2800">
                <a:cs typeface="Calibri"/>
              </a:rPr>
              <a:t>Simply</a:t>
            </a:r>
            <a:r>
              <a:rPr lang="en-US" sz="2800" kern="1200">
                <a:latin typeface="+mn-lt"/>
                <a:ea typeface="+mn-ea"/>
                <a:cs typeface="Calibri"/>
              </a:rPr>
              <a:t> delete the entire row (entire observation) from the dataset and ignore the problem</a:t>
            </a:r>
            <a:r>
              <a:rPr lang="en-US" sz="2800">
                <a:cs typeface="Calibri"/>
              </a:rPr>
              <a:t>.</a:t>
            </a:r>
          </a:p>
        </p:txBody>
      </p:sp>
      <p:sp>
        <p:nvSpPr>
          <p:cNvPr id="4" name="Content Placeholder 3">
            <a:extLst>
              <a:ext uri="{FF2B5EF4-FFF2-40B4-BE49-F238E27FC236}">
                <a16:creationId xmlns:a16="http://schemas.microsoft.com/office/drawing/2014/main" id="{21074EF5-0205-D091-CDD2-77DC70D7FFBD}"/>
              </a:ext>
            </a:extLst>
          </p:cNvPr>
          <p:cNvSpPr>
            <a:spLocks/>
          </p:cNvSpPr>
          <p:nvPr/>
        </p:nvSpPr>
        <p:spPr>
          <a:xfrm>
            <a:off x="642938" y="2295525"/>
            <a:ext cx="6569075" cy="1625600"/>
          </a:xfrm>
          <a:prstGeom prst="rect">
            <a:avLst/>
          </a:prstGeom>
        </p:spPr>
        <p:txBody>
          <a:bodyPr vert="horz" wrap="square" lIns="91440" tIns="45720" rIns="91440" bIns="45720" rtlCol="0" anchor="t">
            <a:normAutofit/>
          </a:bodyPr>
          <a:lstStyle/>
          <a:p>
            <a:pPr defTabSz="877824">
              <a:lnSpc>
                <a:spcPct val="90000"/>
              </a:lnSpc>
              <a:spcAft>
                <a:spcPts val="600"/>
              </a:spcAft>
            </a:pPr>
            <a:r>
              <a:rPr lang="en-US" sz="2200" kern="1200">
                <a:latin typeface="+mn-lt"/>
                <a:ea typeface="+mn-ea"/>
                <a:cs typeface="Calibri"/>
              </a:rPr>
              <a:t>Pros:</a:t>
            </a:r>
            <a:endParaRPr lang="en-US" sz="2200" kern="1200">
              <a:latin typeface="+mn-lt"/>
              <a:cs typeface="Calibri"/>
            </a:endParaRPr>
          </a:p>
          <a:p>
            <a:pPr marL="438785" lvl="1" defTabSz="877824">
              <a:lnSpc>
                <a:spcPct val="90000"/>
              </a:lnSpc>
              <a:spcAft>
                <a:spcPts val="600"/>
              </a:spcAft>
              <a:buFont typeface="Courier New" panose="020B0604020202020204" pitchFamily="34" charset="0"/>
              <a:buChar char="o"/>
            </a:pPr>
            <a:r>
              <a:rPr lang="en-US" sz="2200">
                <a:cs typeface="Calibri"/>
              </a:rPr>
              <a:t> Easy</a:t>
            </a:r>
            <a:endParaRPr lang="en-US" sz="2200" kern="1200">
              <a:latin typeface="+mn-lt"/>
              <a:cs typeface="Calibri"/>
            </a:endParaRPr>
          </a:p>
          <a:p>
            <a:pPr marL="438785" lvl="1" defTabSz="877824">
              <a:lnSpc>
                <a:spcPct val="90000"/>
              </a:lnSpc>
              <a:spcAft>
                <a:spcPts val="600"/>
              </a:spcAft>
              <a:buFont typeface="Courier New" panose="020B0604020202020204" pitchFamily="34" charset="0"/>
              <a:buChar char="o"/>
            </a:pPr>
            <a:r>
              <a:rPr lang="en-US" sz="2200">
                <a:cs typeface="Calibri"/>
              </a:rPr>
              <a:t> Is asymptotically unbiased if data are MCAR</a:t>
            </a:r>
            <a:endParaRPr lang="en-US" sz="2200" kern="1200">
              <a:latin typeface="+mn-lt"/>
              <a:cs typeface="Calibri"/>
            </a:endParaRPr>
          </a:p>
          <a:p>
            <a:pPr marL="438785" lvl="1" defTabSz="877824">
              <a:lnSpc>
                <a:spcPct val="90000"/>
              </a:lnSpc>
              <a:spcAft>
                <a:spcPts val="600"/>
              </a:spcAft>
              <a:buFont typeface="Courier New" panose="020B0604020202020204" pitchFamily="34" charset="0"/>
              <a:buChar char="o"/>
            </a:pPr>
            <a:r>
              <a:rPr lang="en-US" sz="2200">
                <a:cs typeface="Calibri"/>
              </a:rPr>
              <a:t> Allows for comparability</a:t>
            </a:r>
            <a:r>
              <a:rPr lang="en-US" sz="2200" kern="1200">
                <a:latin typeface="+mn-lt"/>
                <a:ea typeface="+mn-ea"/>
                <a:cs typeface="Calibri"/>
              </a:rPr>
              <a:t> across analyses</a:t>
            </a:r>
            <a:endParaRPr lang="en-US" sz="2200" kern="1200">
              <a:latin typeface="+mn-lt"/>
              <a:cs typeface="Calibri"/>
            </a:endParaRPr>
          </a:p>
          <a:p>
            <a:pPr defTabSz="877824">
              <a:lnSpc>
                <a:spcPct val="90000"/>
              </a:lnSpc>
              <a:spcAft>
                <a:spcPts val="600"/>
              </a:spcAft>
            </a:pPr>
            <a:endParaRPr lang="en-US" sz="2200" kern="1200">
              <a:solidFill>
                <a:srgbClr val="555555"/>
              </a:solidFill>
              <a:latin typeface="+mn-lt"/>
              <a:ea typeface="+mn-ea"/>
              <a:cs typeface="Calibri"/>
            </a:endParaRPr>
          </a:p>
          <a:p>
            <a:pPr>
              <a:lnSpc>
                <a:spcPct val="90000"/>
              </a:lnSpc>
              <a:spcAft>
                <a:spcPts val="600"/>
              </a:spcAft>
            </a:pPr>
            <a:endParaRPr lang="en-US" sz="2200">
              <a:cs typeface="Calibri"/>
            </a:endParaRPr>
          </a:p>
        </p:txBody>
      </p:sp>
      <p:sp>
        <p:nvSpPr>
          <p:cNvPr id="6" name="Content Placeholder 5">
            <a:extLst>
              <a:ext uri="{FF2B5EF4-FFF2-40B4-BE49-F238E27FC236}">
                <a16:creationId xmlns:a16="http://schemas.microsoft.com/office/drawing/2014/main" id="{B4E1456C-7939-AEFD-CB81-BD0D018222E7}"/>
              </a:ext>
            </a:extLst>
          </p:cNvPr>
          <p:cNvSpPr>
            <a:spLocks/>
          </p:cNvSpPr>
          <p:nvPr/>
        </p:nvSpPr>
        <p:spPr>
          <a:xfrm>
            <a:off x="642938" y="3989388"/>
            <a:ext cx="6569075" cy="2225675"/>
          </a:xfrm>
          <a:prstGeom prst="rect">
            <a:avLst/>
          </a:prstGeom>
        </p:spPr>
        <p:txBody>
          <a:bodyPr vert="horz" wrap="square" lIns="91440" tIns="45720" rIns="91440" bIns="45720" rtlCol="0" anchor="t">
            <a:normAutofit/>
          </a:bodyPr>
          <a:lstStyle/>
          <a:p>
            <a:pPr defTabSz="877824">
              <a:lnSpc>
                <a:spcPct val="90000"/>
              </a:lnSpc>
              <a:spcAft>
                <a:spcPts val="600"/>
              </a:spcAft>
            </a:pPr>
            <a:r>
              <a:rPr lang="en-US" sz="2600" kern="1200">
                <a:latin typeface="+mn-lt"/>
                <a:ea typeface="+mn-ea"/>
                <a:cs typeface="Calibri"/>
              </a:rPr>
              <a:t>Cons:</a:t>
            </a:r>
            <a:endParaRPr lang="en-US" sz="2600" kern="1200">
              <a:latin typeface="+mn-lt"/>
              <a:cs typeface="Calibri"/>
            </a:endParaRPr>
          </a:p>
          <a:p>
            <a:pPr marL="438785" lvl="1" defTabSz="877824">
              <a:lnSpc>
                <a:spcPct val="90000"/>
              </a:lnSpc>
              <a:spcAft>
                <a:spcPts val="600"/>
              </a:spcAft>
              <a:buFont typeface="Courier New" panose="020B0604020202020204" pitchFamily="34" charset="0"/>
              <a:buChar char="o"/>
            </a:pPr>
            <a:r>
              <a:rPr lang="en-US" sz="2600">
                <a:cs typeface="Calibri"/>
              </a:rPr>
              <a:t> </a:t>
            </a:r>
            <a:r>
              <a:rPr lang="en-US" sz="2600" kern="1200">
                <a:latin typeface="+mn-lt"/>
                <a:ea typeface="+mn-ea"/>
                <a:cs typeface="Calibri"/>
              </a:rPr>
              <a:t>Reduces statistical power (lower n)</a:t>
            </a:r>
            <a:endParaRPr lang="en-US" sz="2600" kern="1200">
              <a:latin typeface="+mn-lt"/>
              <a:cs typeface="Calibri"/>
            </a:endParaRPr>
          </a:p>
          <a:p>
            <a:pPr marL="438785" lvl="1" defTabSz="877824">
              <a:lnSpc>
                <a:spcPct val="90000"/>
              </a:lnSpc>
              <a:spcAft>
                <a:spcPts val="600"/>
              </a:spcAft>
              <a:buFont typeface="Courier New" panose="020B0604020202020204" pitchFamily="34" charset="0"/>
              <a:buChar char="o"/>
            </a:pPr>
            <a:r>
              <a:rPr lang="en-US" sz="2600">
                <a:cs typeface="Calibri"/>
              </a:rPr>
              <a:t> </a:t>
            </a:r>
            <a:r>
              <a:rPr lang="en-US" sz="2600" kern="1200">
                <a:latin typeface="+mn-lt"/>
                <a:ea typeface="+mn-ea"/>
                <a:cs typeface="Calibri"/>
              </a:rPr>
              <a:t>Doesn't use all the information</a:t>
            </a:r>
            <a:endParaRPr lang="en-US" sz="2600" kern="1200">
              <a:latin typeface="+mn-lt"/>
              <a:cs typeface="Calibri"/>
            </a:endParaRPr>
          </a:p>
          <a:p>
            <a:pPr marL="438785" lvl="1" defTabSz="877824">
              <a:lnSpc>
                <a:spcPct val="90000"/>
              </a:lnSpc>
              <a:spcAft>
                <a:spcPts val="600"/>
              </a:spcAft>
              <a:buFont typeface="Courier New" panose="020B0604020202020204" pitchFamily="34" charset="0"/>
              <a:buChar char="o"/>
            </a:pPr>
            <a:r>
              <a:rPr lang="en-US" sz="2600">
                <a:cs typeface="Calibri"/>
              </a:rPr>
              <a:t> </a:t>
            </a:r>
            <a:r>
              <a:rPr lang="en-US" sz="2600" kern="1200">
                <a:latin typeface="+mn-lt"/>
                <a:ea typeface="+mn-ea"/>
                <a:cs typeface="Calibri"/>
              </a:rPr>
              <a:t>Will cause slope estimates to be biased if MAR or MNAR</a:t>
            </a:r>
            <a:endParaRPr lang="en-US" sz="2600" kern="1200">
              <a:latin typeface="+mn-lt"/>
              <a:cs typeface="Calibri"/>
            </a:endParaRPr>
          </a:p>
          <a:p>
            <a:pPr marL="438785" lvl="1" defTabSz="877824">
              <a:lnSpc>
                <a:spcPct val="90000"/>
              </a:lnSpc>
              <a:spcAft>
                <a:spcPts val="600"/>
              </a:spcAft>
              <a:buFont typeface="Courier New" panose="020B0604020202020204" pitchFamily="34" charset="0"/>
              <a:buChar char="o"/>
            </a:pPr>
            <a:endParaRPr lang="en-US" sz="2600" kern="1200">
              <a:solidFill>
                <a:srgbClr val="555555"/>
              </a:solidFill>
              <a:latin typeface="+mn-lt"/>
              <a:cs typeface="Calibri"/>
            </a:endParaRPr>
          </a:p>
          <a:p>
            <a:pPr lvl="1">
              <a:lnSpc>
                <a:spcPct val="90000"/>
              </a:lnSpc>
              <a:spcAft>
                <a:spcPts val="600"/>
              </a:spcAft>
              <a:buFont typeface="Courier New" panose="020B0604020202020204" pitchFamily="34" charset="0"/>
              <a:buChar char="o"/>
            </a:pPr>
            <a:endParaRPr lang="en-US" sz="2600">
              <a:cs typeface="Calibri"/>
            </a:endParaRPr>
          </a:p>
        </p:txBody>
      </p:sp>
      <p:sp>
        <p:nvSpPr>
          <p:cNvPr id="2" name="Title 1">
            <a:extLst>
              <a:ext uri="{FF2B5EF4-FFF2-40B4-BE49-F238E27FC236}">
                <a16:creationId xmlns:a16="http://schemas.microsoft.com/office/drawing/2014/main" id="{9B1F6222-6A87-2A12-D1DB-4D11D77E2523}"/>
              </a:ext>
            </a:extLst>
          </p:cNvPr>
          <p:cNvSpPr>
            <a:spLocks noGrp="1"/>
          </p:cNvSpPr>
          <p:nvPr>
            <p:ph type="title"/>
          </p:nvPr>
        </p:nvSpPr>
        <p:spPr>
          <a:xfrm>
            <a:off x="8153399" y="640081"/>
            <a:ext cx="3395133" cy="5574452"/>
          </a:xfrm>
        </p:spPr>
        <p:txBody>
          <a:bodyPr vert="horz" lIns="91440" tIns="45720" rIns="91440" bIns="45720" rtlCol="0" anchor="ctr">
            <a:normAutofit/>
          </a:bodyPr>
          <a:lstStyle/>
          <a:p>
            <a:br>
              <a:rPr lang="en-US" kern="1200">
                <a:solidFill>
                  <a:srgbClr val="FFFFFF"/>
                </a:solidFill>
                <a:latin typeface="+mj-lt"/>
                <a:ea typeface="+mj-ea"/>
                <a:cs typeface="+mj-cs"/>
              </a:rPr>
            </a:br>
            <a:r>
              <a:rPr lang="en-US" kern="1200">
                <a:solidFill>
                  <a:srgbClr val="FFFFFF"/>
                </a:solidFill>
                <a:latin typeface="+mj-lt"/>
                <a:ea typeface="+mj-ea"/>
                <a:cs typeface="+mj-cs"/>
              </a:rPr>
              <a:t>List-wise Deletion (Complete Case Analysis)</a:t>
            </a:r>
          </a:p>
        </p:txBody>
      </p:sp>
    </p:spTree>
    <p:extLst>
      <p:ext uri="{BB962C8B-B14F-4D97-AF65-F5344CB8AC3E}">
        <p14:creationId xmlns:p14="http://schemas.microsoft.com/office/powerpoint/2010/main" val="3747292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20</Slides>
  <Notes>5</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Missing Data</vt:lpstr>
      <vt:lpstr>Outline</vt:lpstr>
      <vt:lpstr>Step 1: Identify reason for missing data</vt:lpstr>
      <vt:lpstr>Step 2: Evaluate the type of "missingness"</vt:lpstr>
      <vt:lpstr>Missing Completely at Random (MCAR)   </vt:lpstr>
      <vt:lpstr>Missing at Random (MAR) </vt:lpstr>
      <vt:lpstr>Missing Not at Random (MNAR)</vt:lpstr>
      <vt:lpstr>Step 3: Deal with missing data</vt:lpstr>
      <vt:lpstr> List-wise Deletion (Complete Case Analysis)</vt:lpstr>
      <vt:lpstr>Overview of Simple Imputation Methods </vt:lpstr>
      <vt:lpstr>   Imputation Method #1: Replace with Average    </vt:lpstr>
      <vt:lpstr>Imputation Method #2: Dummy Variable Approach</vt:lpstr>
      <vt:lpstr>Imputation Method #3: Regression Imputation</vt:lpstr>
      <vt:lpstr>Brief Description of Multiple imputation</vt:lpstr>
      <vt:lpstr>Code Application</vt:lpstr>
      <vt:lpstr>Questions?</vt:lpstr>
      <vt:lpstr>Appendix   </vt:lpstr>
      <vt:lpstr>Appendix   </vt:lpstr>
      <vt:lpstr>PowerPoint Presentation</vt:lpstr>
      <vt:lpstr>Citations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Specific Human Capital and Work Quality’s influence on likelihood of contract separation </dc:title>
  <dc:creator>Lubsen, Connor Stewart</dc:creator>
  <cp:revision>300</cp:revision>
  <dcterms:created xsi:type="dcterms:W3CDTF">2022-12-06T05:16:37Z</dcterms:created>
  <dcterms:modified xsi:type="dcterms:W3CDTF">2023-12-07T21:51:04Z</dcterms:modified>
</cp:coreProperties>
</file>