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9" d="100"/>
          <a:sy n="49" d="100"/>
        </p:scale>
        <p:origin x="4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3855" y="1575881"/>
            <a:ext cx="104280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i="1" dirty="0"/>
              <a:t> </a:t>
            </a:r>
            <a:r>
              <a:rPr lang="en-IN" sz="2400" i="1" u="sng" dirty="0"/>
              <a:t>"I was still a couple of miles above the </a:t>
            </a:r>
            <a:r>
              <a:rPr lang="en-IN" sz="2400" i="1" u="sng" dirty="0" smtClean="0"/>
              <a:t>clouds</a:t>
            </a:r>
            <a:r>
              <a:rPr lang="en-IN" sz="2400" i="1" dirty="0" smtClean="0"/>
              <a:t> when </a:t>
            </a:r>
            <a:r>
              <a:rPr lang="en-IN" sz="2400" i="1" dirty="0"/>
              <a:t>it broke, and with such violence I fell to the ground </a:t>
            </a:r>
            <a:r>
              <a:rPr lang="en-IN" sz="2400" i="1" u="sng" dirty="0"/>
              <a:t>that I found myself stunned, and in a hole nine fathoms under the grass,</a:t>
            </a:r>
            <a:r>
              <a:rPr lang="en-IN" sz="2400" i="1" dirty="0"/>
              <a:t> when I recovered, hardly knowing how to get out again. Looking down, I observed that I had on a pair of </a:t>
            </a:r>
            <a:r>
              <a:rPr lang="en-IN" sz="2400" i="1" dirty="0">
                <a:solidFill>
                  <a:srgbClr val="FF0000"/>
                </a:solidFill>
              </a:rPr>
              <a:t>boots</a:t>
            </a:r>
            <a:r>
              <a:rPr lang="en-IN" sz="2400" i="1" dirty="0"/>
              <a:t> with </a:t>
            </a:r>
            <a:r>
              <a:rPr lang="en-IN" sz="2400" i="1" u="sng" dirty="0"/>
              <a:t>exceptionally sturdy </a:t>
            </a:r>
            <a:r>
              <a:rPr lang="en-IN" sz="2400" i="1" u="sng" dirty="0">
                <a:solidFill>
                  <a:srgbClr val="FF0000"/>
                </a:solidFill>
              </a:rPr>
              <a:t>straps</a:t>
            </a:r>
            <a:r>
              <a:rPr lang="en-IN" sz="2400" i="1" dirty="0"/>
              <a:t>. Grasping them firmly, I pulled with all my might. Soon I had hoist myself to the top and stepped out on terra firma without further ado</a:t>
            </a:r>
            <a:r>
              <a:rPr lang="en-IN" sz="2400" i="1" dirty="0" smtClean="0"/>
              <a:t>.“</a:t>
            </a:r>
          </a:p>
          <a:p>
            <a:endParaRPr lang="en-US" sz="2400" i="1" dirty="0"/>
          </a:p>
          <a:p>
            <a:r>
              <a:rPr lang="en-US" sz="2400" i="1" dirty="0" smtClean="0"/>
              <a:t>										                                      </a:t>
            </a:r>
            <a:r>
              <a:rPr lang="en-US" sz="2400" dirty="0" smtClean="0"/>
              <a:t>- Baron Munchausen</a:t>
            </a:r>
          </a:p>
          <a:p>
            <a:r>
              <a:rPr lang="en-US" sz="2400" dirty="0" smtClean="0"/>
              <a:t>(in </a:t>
            </a:r>
            <a:r>
              <a:rPr lang="en-IN" sz="2400" i="1" dirty="0" smtClean="0"/>
              <a:t>Singular </a:t>
            </a:r>
            <a:r>
              <a:rPr lang="en-IN" sz="2400" i="1" dirty="0"/>
              <a:t>Travels, Campaigns and Adventures of Baron </a:t>
            </a:r>
            <a:r>
              <a:rPr lang="en-IN" sz="2400" i="1" dirty="0" smtClean="0"/>
              <a:t>Munchausen, </a:t>
            </a:r>
            <a:r>
              <a:rPr lang="en-IN" sz="2400" dirty="0" smtClean="0"/>
              <a:t>by R</a:t>
            </a:r>
            <a:r>
              <a:rPr lang="en-IN" sz="2400" dirty="0"/>
              <a:t>. E. </a:t>
            </a:r>
            <a:r>
              <a:rPr lang="en-IN" sz="2400" dirty="0" err="1"/>
              <a:t>Raspe</a:t>
            </a:r>
            <a:r>
              <a:rPr lang="en-IN" sz="2400" dirty="0"/>
              <a:t>,</a:t>
            </a:r>
            <a:r>
              <a:rPr lang="en-IN" sz="2400" i="1" dirty="0"/>
              <a:t> </a:t>
            </a:r>
            <a:r>
              <a:rPr lang="en-IN" sz="2400" b="1" dirty="0" smtClean="0"/>
              <a:t>1786</a:t>
            </a:r>
            <a:r>
              <a:rPr lang="en-IN" sz="2400" b="1" dirty="0"/>
              <a:t>.</a:t>
            </a:r>
            <a:r>
              <a:rPr lang="en-US" sz="2400" dirty="0" smtClean="0"/>
              <a:t>)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66717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Carlo, with a difference!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Implementing in our case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 smtClean="0">
                  <a:ea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Start off with initial sample:</a:t>
                </a:r>
              </a:p>
              <a:p>
                <a:pPr marL="2065760" lvl="8" indent="-457200">
                  <a:buFont typeface="+mj-lt"/>
                  <a:buAutoNum type="arabicPeriod"/>
                </a:pPr>
                <a:endParaRPr lang="en-US" dirty="0"/>
              </a:p>
              <a:p>
                <a:pPr marL="2065760" lvl="8" indent="-457200">
                  <a:buFont typeface="+mj-lt"/>
                  <a:buAutoNum type="arabicPeriod"/>
                </a:pPr>
                <a:endParaRPr lang="en-US" dirty="0" smtClean="0"/>
              </a:p>
              <a:p>
                <a:pPr marL="1608560" lvl="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N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IN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en-IN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IN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2000" dirty="0" smtClean="0"/>
              </a:p>
              <a:p>
                <a:pPr marL="1608560" lvl="8" indent="0">
                  <a:buNone/>
                </a:pPr>
                <a:endParaRPr lang="en-IN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76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4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Monte Carlo, with a difference (steps 2 and 3)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Run OLS, obtain estimates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IN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IN" dirty="0" smtClean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Then, generate new samples using these estimates: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en-IN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eqAr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?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?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?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411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the difference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Since assumption of normality is suspect here, we instead rely on the sample to create an artificial distribution of errors to draw from.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Create artificial vector of errors by drawing uniformly from residual vector </a:t>
                </a:r>
                <a:r>
                  <a:rPr lang="en-US" i="1" dirty="0" smtClean="0"/>
                  <a:t>with replacement</a:t>
                </a:r>
              </a:p>
              <a:p>
                <a:endParaRPr lang="en-US" i="1" dirty="0"/>
              </a:p>
              <a:p>
                <a:r>
                  <a:rPr lang="en-US" dirty="0" smtClean="0"/>
                  <a:t>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endParaRPr lang="en-US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>
            <a:off x="5194570" y="4610911"/>
            <a:ext cx="13035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21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So, generate new sample as:</a:t>
                </a:r>
              </a:p>
              <a:p>
                <a:endParaRPr lang="en-US" dirty="0"/>
              </a:p>
              <a:p>
                <a:r>
                  <a:rPr lang="en-IN" dirty="0" smtClean="0"/>
                  <a:t>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eqAr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endParaRPr lang="en-IN" dirty="0" smtClean="0"/>
              </a:p>
              <a:p>
                <a:r>
                  <a:rPr lang="en-US" dirty="0" smtClean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i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IN" dirty="0" smtClean="0"/>
                  <a:t>, repeat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IN" dirty="0" smtClean="0"/>
                  <a:t> times  - generates estimated sampling distribution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IN" dirty="0" smtClean="0"/>
                  <a:t>. </a:t>
                </a:r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46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b="1" dirty="0" smtClean="0"/>
                  <a:t>Consistency </a:t>
                </a:r>
                <a:r>
                  <a:rPr lang="en-US" dirty="0" smtClean="0"/>
                  <a:t>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IN" b="1" dirty="0" smtClean="0"/>
                  <a:t>consistency</a:t>
                </a:r>
                <a:r>
                  <a:rPr lang="en-IN" dirty="0" smtClean="0"/>
                  <a:t>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</m:oMath>
                </a14:m>
                <a:r>
                  <a:rPr lang="en-IN" dirty="0" smtClean="0"/>
                  <a:t> as estimator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ϵ</m:t>
                    </m:r>
                  </m:oMath>
                </a14:m>
                <a:endParaRPr lang="en-IN" dirty="0" smtClean="0"/>
              </a:p>
              <a:p>
                <a:r>
                  <a:rPr lang="en-US" dirty="0" smtClean="0"/>
                  <a:t>Bootstrapped point estimate:</a:t>
                </a:r>
              </a:p>
              <a:p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</m:t>
                    </m:r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sup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</m:t>
                            </m:r>
                          </m:sub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e>
                    </m:nary>
                  </m:oMath>
                </a14:m>
                <a:endParaRPr lang="en-IN" dirty="0" smtClean="0"/>
              </a:p>
              <a:p>
                <a:r>
                  <a:rPr lang="en-US" dirty="0" smtClean="0"/>
                  <a:t>              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var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sup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r</m:t>
                            </m:r>
                          </m:sub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nary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IN" dirty="0" smtClean="0"/>
                  <a:t>)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IN" dirty="0" smtClean="0"/>
                  <a:t>)’</a:t>
                </a:r>
              </a:p>
              <a:p>
                <a:r>
                  <a:rPr lang="en-US" dirty="0" smtClean="0"/>
                  <a:t>It can be shown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IN" dirty="0" smtClean="0"/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IN" dirty="0" smtClean="0"/>
                  <a:t>                       </a:t>
                </a:r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>
            <a:off x="3638145" y="4922196"/>
            <a:ext cx="4280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79451" y="462497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106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We assumed the errors were </a:t>
                </a:r>
                <a:r>
                  <a:rPr lang="en-US" b="1" dirty="0" smtClean="0"/>
                  <a:t>“exchangeable”</a:t>
                </a:r>
                <a:r>
                  <a:rPr lang="en-US" dirty="0" smtClean="0"/>
                  <a:t> – equally likely to occur with every observation.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What if larger error variances are associated with larger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i="1" dirty="0" smtClean="0"/>
                  <a:t> </a:t>
                </a:r>
                <a:r>
                  <a:rPr lang="en-IN" dirty="0" smtClean="0"/>
                  <a:t>values (</a:t>
                </a:r>
                <a:r>
                  <a:rPr lang="en-IN" dirty="0" err="1" smtClean="0"/>
                  <a:t>heteroskedasticity</a:t>
                </a:r>
                <a:r>
                  <a:rPr lang="en-IN" dirty="0" smtClean="0"/>
                  <a:t>)? </a:t>
                </a:r>
              </a:p>
              <a:p>
                <a:r>
                  <a:rPr lang="en-US" dirty="0" smtClean="0"/>
                  <a:t>In such cases we can do the </a:t>
                </a:r>
                <a:r>
                  <a:rPr lang="en-US" b="1" dirty="0" smtClean="0"/>
                  <a:t>“Paired Bootstrap”</a:t>
                </a:r>
                <a:r>
                  <a:rPr lang="en-US" dirty="0" smtClean="0"/>
                  <a:t>: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Take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pairs as initial sample and resample </a:t>
                </a:r>
                <a:r>
                  <a:rPr lang="en-US" i="1" dirty="0" smtClean="0"/>
                  <a:t>with replacement </a:t>
                </a:r>
                <a:r>
                  <a:rPr lang="en-US" dirty="0" smtClean="0"/>
                  <a:t>to create new samples.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008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the paired bootstrap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Keeps error paired with original explanatory variable it was associated with.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Implicitly </a:t>
            </a:r>
            <a:r>
              <a:rPr lang="en-US" dirty="0"/>
              <a:t>employs true errors, true underlying parameters and preserves original functional form.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Allows explanatory variables to vary across samples – assumption of non-stochastic </a:t>
            </a:r>
            <a:r>
              <a:rPr lang="en-US" dirty="0" err="1"/>
              <a:t>regressors</a:t>
            </a:r>
            <a:r>
              <a:rPr lang="en-US" dirty="0"/>
              <a:t> </a:t>
            </a:r>
            <a:r>
              <a:rPr lang="en-US" dirty="0" smtClean="0"/>
              <a:t>relaxed.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70668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Estimation of standard errors when these are hard to compute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Figuring out proper size of tests, i.e., type – I error rates.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Bias correction.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373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 – check sturdiness of straps before the haul!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Bootstrapping performs better in estimating sampling distributions of </a:t>
            </a:r>
            <a:r>
              <a:rPr lang="en-US" b="1" dirty="0" smtClean="0"/>
              <a:t>“asymptotically pivotal”</a:t>
            </a:r>
            <a:r>
              <a:rPr lang="en-US" dirty="0" smtClean="0"/>
              <a:t> statistics – statistics whose sampling distribution does not depend on unknown population parameters.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– sampling distribution of parameter estimates typically depend on population 		  	parameters. Instead, bootstrapped sampling distribution of the t-statistic converges 	faster.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3207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r>
              <a:rPr lang="en-US" dirty="0" smtClean="0"/>
              <a:t>references </a:t>
            </a:r>
            <a:r>
              <a:rPr lang="en-US" dirty="0" smtClean="0"/>
              <a:t>for prospective </a:t>
            </a:r>
            <a:r>
              <a:rPr lang="en-US" dirty="0" err="1" smtClean="0"/>
              <a:t>bootstrappers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Kennedy – Chapter 4, section 6</a:t>
            </a:r>
            <a:r>
              <a:rPr lang="en-IN" dirty="0" smtClean="0"/>
              <a:t>, if you want to understand the bootstrap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Cameron and Trivedi – Chapter 11, if you want to do the bootstrap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MacKinnon (2006) – Uses and abuses to be wary of.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And most importantly, Watch “The adventures of Baron Munchausen” the awesome Terry Gilliam movie.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095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Bootstrapping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Rik</a:t>
            </a:r>
            <a:r>
              <a:rPr lang="en-US" dirty="0" smtClean="0"/>
              <a:t> </a:t>
            </a:r>
            <a:r>
              <a:rPr lang="en-US" dirty="0" err="1" smtClean="0"/>
              <a:t>Chakraborti</a:t>
            </a:r>
            <a:r>
              <a:rPr lang="en-US" dirty="0" smtClean="0"/>
              <a:t> and Gavin Roberts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028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Sailing in the clouds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Statistical Inference (hypothesis testing, or creating confidence intervals) requires knowledge about the sampling distribution of the estimator &amp;/or the sampling distribution of test statistics.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For example: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To test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β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b="0" dirty="0" smtClean="0">
                    <a:ea typeface="Cambria Math" panose="02040503050406030204" pitchFamily="18" charset="0"/>
                  </a:rPr>
                  <a:t> against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sub>
                    </m:sSub>
                    <m:r>
                      <a:rPr lang="en-US" i="0">
                        <a:latin typeface="Cambria Math" panose="02040503050406030204" pitchFamily="18" charset="0"/>
                      </a:rPr>
                      <m:t>: 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β</m:t>
                    </m:r>
                    <m:r>
                      <a:rPr lang="en-US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ea typeface="Cambria Math" panose="02040503050406030204" pitchFamily="18" charset="0"/>
                  </a:rPr>
                  <a:t>We use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</m:t>
                        </m:r>
                      </m:e>
                    </m:d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 t="-1667" r="-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991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Sailing in the </a:t>
            </a:r>
            <a:r>
              <a:rPr lang="en-US" dirty="0" smtClean="0"/>
              <a:t>clouds – idealized assumptions and </a:t>
            </a:r>
            <a:r>
              <a:rPr lang="en-US" dirty="0" err="1" smtClean="0"/>
              <a:t>asymptotics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But how do we get there?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Assume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ϵ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</m:t>
                        </m:r>
                      </m:e>
                    </m:d>
                    <m:r>
                      <a:rPr lang="en-IN" dirty="0">
                        <a:latin typeface="Cambria Math" panose="02040503050406030204" pitchFamily="18" charset="0"/>
                      </a:rPr>
                      <m:t>⟹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~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β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SE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</m:t>
                        </m:r>
                      </m:e>
                    </m:d>
                  </m:oMath>
                </a14:m>
                <a:endParaRPr lang="en-IN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But if errors are not normally distributed, and we don’t have a sample size large enough to justify invoking the CLT, what is the sampling distribution of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SE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IN" dirty="0" smtClean="0"/>
                  <a:t> ?</a:t>
                </a:r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67" t="-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552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cloud breaks…!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If we don’t know, should we </a:t>
                </a:r>
                <a:r>
                  <a:rPr lang="en-US" i="1" dirty="0" smtClean="0"/>
                  <a:t>assume</a:t>
                </a:r>
                <a:r>
                  <a:rPr lang="en-US" dirty="0" smtClean="0"/>
                  <a:t> normality? </a:t>
                </a:r>
              </a:p>
              <a:p>
                <a:endParaRPr lang="en-US" dirty="0"/>
              </a:p>
              <a:p>
                <a:pPr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GAUSS EXAMPLE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Shows empirical size of test is wrong when sample size is small under non-normal errors.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Sampling distribution of the “significance statistic” does not follow the usual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IN" dirty="0" smtClean="0"/>
                  <a:t> distribution.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If we still use t-table to test significance, we will make type – I errors.</a:t>
                </a:r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55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335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we fall, hard!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Previous example shows knowing the sampling distribution is important for valid inference. But, this may be difficult if –</a:t>
            </a:r>
          </a:p>
          <a:p>
            <a:pPr marL="0" indent="0">
              <a:buNone/>
            </a:pPr>
            <a:endParaRPr lang="en-US" dirty="0" smtClean="0"/>
          </a:p>
          <a:p>
            <a:pPr marL="932688" lvl="2" indent="-457200">
              <a:buFont typeface="+mj-lt"/>
              <a:buAutoNum type="arabicPeriod"/>
            </a:pPr>
            <a:r>
              <a:rPr lang="en-US" sz="2000" dirty="0" smtClean="0"/>
              <a:t>Assumptions about the distribution of errors are false. Errors may not be distributed normally, or even asymptotically normally. 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sz="2000" dirty="0" smtClean="0"/>
              <a:t>Computing sampling characteristics of certain statistics for finite sample sizes can be very difficult. Typically this is circumvented by resorting to asymptotic algebra. For example, for testing non-linear hypothesis when we use the delta method, we rely on asymptotic justification. </a:t>
            </a:r>
          </a:p>
        </p:txBody>
      </p:sp>
    </p:spTree>
    <p:extLst>
      <p:ext uri="{BB962C8B-B14F-4D97-AF65-F5344CB8AC3E}">
        <p14:creationId xmlns:p14="http://schemas.microsoft.com/office/powerpoint/2010/main" val="1862081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Stuck in a rut, 9 fathoms deep?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So, </a:t>
                </a:r>
                <a:r>
                  <a:rPr lang="en-US" i="1" dirty="0" smtClean="0"/>
                  <a:t>in small samples</a:t>
                </a:r>
                <a:r>
                  <a:rPr lang="en-US" dirty="0" smtClean="0"/>
                  <a:t>, how can we compute the standard errors of:</a:t>
                </a:r>
              </a:p>
              <a:p>
                <a:endParaRPr lang="en-US" dirty="0"/>
              </a:p>
              <a:p>
                <a:pPr marL="692658" lvl="1" indent="-400050">
                  <a:buFont typeface="+mj-lt"/>
                  <a:buAutoNum type="romanLcPeriod"/>
                </a:pPr>
                <a:r>
                  <a:rPr lang="en-IN" dirty="0" smtClean="0"/>
                  <a:t>The estimated government expenditure multiplier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IN" dirty="0" smtClean="0"/>
                  <a:t>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β</m:t>
                    </m:r>
                  </m:oMath>
                </a14:m>
                <a:r>
                  <a:rPr lang="en-IN" dirty="0" smtClean="0"/>
                  <a:t> is the true MPC?</a:t>
                </a:r>
              </a:p>
              <a:p>
                <a:pPr marL="692658" lvl="1" indent="-400050">
                  <a:buFont typeface="+mj-lt"/>
                  <a:buAutoNum type="romanLcPeriod"/>
                </a:pPr>
                <a:r>
                  <a:rPr lang="en-IN" dirty="0" err="1" smtClean="0"/>
                  <a:t>Elasticities</a:t>
                </a:r>
                <a:r>
                  <a:rPr lang="en-IN" dirty="0" smtClean="0"/>
                  <a:t> such as:</a:t>
                </a:r>
              </a:p>
              <a:p>
                <a:pPr marL="292608" lvl="1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i="0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β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ik</m:t>
                            </m:r>
                          </m:sub>
                        </m:s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  <m:brk m:alnAt="23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rjt</m:t>
                                </m:r>
                              </m:sub>
                            </m:sSub>
                          </m:e>
                        </m:nary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>
                                <a:solidFill>
                                  <a:srgbClr val="000000">
                                    <a:lumMod val="75000"/>
                                    <a:lumOff val="25000"/>
                                  </a:srgb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β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k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0000">
                                <a:lumMod val="75000"/>
                                <a:lumOff val="25000"/>
                              </a:srgb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jtk</m:t>
                        </m:r>
                      </m:sub>
                    </m:sSub>
                  </m:oMath>
                </a14:m>
                <a:r>
                  <a:rPr lang="en-IN" dirty="0" smtClean="0"/>
                  <a:t>  </a:t>
                </a:r>
              </a:p>
              <a:p>
                <a:pPr marL="292608" lvl="1" indent="0">
                  <a:buNone/>
                </a:pPr>
                <a:r>
                  <a:rPr lang="en-IN" dirty="0" smtClean="0"/>
                  <a:t>                  where, </a:t>
                </a:r>
              </a:p>
              <a:p>
                <a:pPr marL="292608" lvl="1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</a:p>
              <a:p>
                <a:pPr marL="29260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jt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000000">
                                      <a:lumMod val="75000"/>
                                      <a:lumOff val="25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ijt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i="1" smtClean="0">
                                  <a:solidFill>
                                    <a:srgbClr val="000000">
                                      <a:lumMod val="75000"/>
                                      <a:lumOff val="25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ϵ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ijt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⁡(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solidFill>
                                        <a:srgbClr val="000000">
                                          <a:lumMod val="75000"/>
                                          <a:lumOff val="2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r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jt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solidFill>
                                        <a:srgbClr val="000000">
                                          <a:lumMod val="75000"/>
                                          <a:lumOff val="2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ϵ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r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jt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5119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what do we do?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Basic problem – have no clue about small sample properties of sampling distribution of estimator/statistic of interest. </a:t>
            </a:r>
          </a:p>
          <a:p>
            <a:endParaRPr lang="en-US" dirty="0"/>
          </a:p>
          <a:p>
            <a:r>
              <a:rPr lang="en-US" dirty="0" smtClean="0"/>
              <a:t>SOLUTION – GO MONTE CARLO?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649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Monte Carlo, with a difference!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Typically, we’ve run Monte-Carlo simulations in the context of simple regressions. </a:t>
            </a:r>
          </a:p>
          <a:p>
            <a:endParaRPr lang="en-US" dirty="0"/>
          </a:p>
          <a:p>
            <a:r>
              <a:rPr lang="en-US" dirty="0" smtClean="0"/>
              <a:t>STEPS: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Simulate sample data using process that mimics true DGP.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Compute statistic of interest for sample.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Repeat for mind bogglingly large number of times as long as it doesn’t boggle the computer’s mind</a:t>
            </a:r>
          </a:p>
          <a:p>
            <a:pPr marL="0" indent="0">
              <a:buNone/>
            </a:pPr>
            <a:r>
              <a:rPr lang="en-US" dirty="0" smtClean="0"/>
              <a:t>	- Generates sampling distribution of statistic of interest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099754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1228172</TotalTime>
  <Words>781</Words>
  <Application>Microsoft Office PowerPoint</Application>
  <PresentationFormat>Widescreen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Wingdings</vt:lpstr>
      <vt:lpstr>Retrospect</vt:lpstr>
      <vt:lpstr>PowerPoint Presentation</vt:lpstr>
      <vt:lpstr>Introduction to Bootstrapping</vt:lpstr>
      <vt:lpstr>Sailing in the clouds</vt:lpstr>
      <vt:lpstr>Sailing in the clouds – idealized assumptions and asymptotics</vt:lpstr>
      <vt:lpstr>The cloud breaks…!</vt:lpstr>
      <vt:lpstr>And we fall, hard!</vt:lpstr>
      <vt:lpstr>Stuck in a rut, 9 fathoms deep?</vt:lpstr>
      <vt:lpstr>So, what do we do?</vt:lpstr>
      <vt:lpstr>Monte Carlo, with a difference!</vt:lpstr>
      <vt:lpstr>Monte Carlo, with a difference!</vt:lpstr>
      <vt:lpstr>Monte Carlo, with a difference (steps 2 and 3)</vt:lpstr>
      <vt:lpstr>Here’s the difference</vt:lpstr>
      <vt:lpstr>Procedure</vt:lpstr>
      <vt:lpstr>Why does it work?</vt:lpstr>
      <vt:lpstr>But…</vt:lpstr>
      <vt:lpstr>Advantages of the paired bootstrap</vt:lpstr>
      <vt:lpstr>Common uses</vt:lpstr>
      <vt:lpstr>Caution – check sturdiness of straps before the haul!</vt:lpstr>
      <vt:lpstr>Further references for prospective bootstrappers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Bootstrapping</dc:title>
  <dc:creator>RIK CHAKRABORTY</dc:creator>
  <cp:lastModifiedBy>RIK CHAKRABORTY</cp:lastModifiedBy>
  <cp:revision>40</cp:revision>
  <dcterms:created xsi:type="dcterms:W3CDTF">2013-04-24T23:52:42Z</dcterms:created>
  <dcterms:modified xsi:type="dcterms:W3CDTF">2013-05-02T20:07:01Z</dcterms:modified>
</cp:coreProperties>
</file>